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65" r:id="rId3"/>
    <p:sldId id="266" r:id="rId4"/>
    <p:sldId id="267" r:id="rId5"/>
    <p:sldId id="272" r:id="rId6"/>
    <p:sldId id="268" r:id="rId7"/>
    <p:sldId id="273" r:id="rId8"/>
    <p:sldId id="269" r:id="rId9"/>
    <p:sldId id="270" r:id="rId10"/>
    <p:sldId id="271" r:id="rId11"/>
    <p:sldId id="274" r:id="rId12"/>
    <p:sldId id="275" r:id="rId13"/>
    <p:sldId id="276" r:id="rId14"/>
    <p:sldId id="289" r:id="rId15"/>
    <p:sldId id="277" r:id="rId16"/>
    <p:sldId id="278" r:id="rId17"/>
    <p:sldId id="280" r:id="rId18"/>
    <p:sldId id="290" r:id="rId19"/>
    <p:sldId id="281" r:id="rId20"/>
    <p:sldId id="282" r:id="rId21"/>
    <p:sldId id="283" r:id="rId22"/>
    <p:sldId id="284" r:id="rId23"/>
    <p:sldId id="285" r:id="rId24"/>
    <p:sldId id="286" r:id="rId25"/>
    <p:sldId id="279" r:id="rId26"/>
    <p:sldId id="287" r:id="rId27"/>
    <p:sldId id="288" r:id="rId28"/>
    <p:sldId id="291" r:id="rId29"/>
    <p:sldId id="292" r:id="rId30"/>
    <p:sldId id="293" r:id="rId31"/>
    <p:sldId id="294" r:id="rId32"/>
    <p:sldId id="295" r:id="rId33"/>
    <p:sldId id="296" r:id="rId34"/>
    <p:sldId id="297" r:id="rId35"/>
    <p:sldId id="324" r:id="rId36"/>
    <p:sldId id="325" r:id="rId37"/>
    <p:sldId id="326" r:id="rId38"/>
    <p:sldId id="327" r:id="rId39"/>
    <p:sldId id="328" r:id="rId40"/>
    <p:sldId id="298" r:id="rId41"/>
    <p:sldId id="299" r:id="rId42"/>
    <p:sldId id="300" r:id="rId43"/>
    <p:sldId id="301" r:id="rId44"/>
    <p:sldId id="302" r:id="rId45"/>
    <p:sldId id="303" r:id="rId46"/>
    <p:sldId id="304" r:id="rId47"/>
    <p:sldId id="305" r:id="rId48"/>
    <p:sldId id="306" r:id="rId49"/>
    <p:sldId id="307" r:id="rId50"/>
    <p:sldId id="308" r:id="rId51"/>
    <p:sldId id="309" r:id="rId52"/>
    <p:sldId id="310" r:id="rId53"/>
    <p:sldId id="311" r:id="rId54"/>
    <p:sldId id="314" r:id="rId55"/>
    <p:sldId id="312" r:id="rId56"/>
    <p:sldId id="313" r:id="rId57"/>
    <p:sldId id="315" r:id="rId58"/>
    <p:sldId id="316" r:id="rId59"/>
    <p:sldId id="317" r:id="rId60"/>
    <p:sldId id="318" r:id="rId61"/>
    <p:sldId id="319" r:id="rId62"/>
    <p:sldId id="320" r:id="rId63"/>
    <p:sldId id="321" r:id="rId64"/>
    <p:sldId id="322" r:id="rId65"/>
    <p:sldId id="323" r:id="rId66"/>
    <p:sldId id="329" r:id="rId6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6986" autoAdjust="0"/>
    <p:restoredTop sz="94660"/>
  </p:normalViewPr>
  <p:slideViewPr>
    <p:cSldViewPr>
      <p:cViewPr varScale="1">
        <p:scale>
          <a:sx n="69" d="100"/>
          <a:sy n="69" d="100"/>
        </p:scale>
        <p:origin x="-1734" y="-90"/>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98B6C7A5-770C-4BA0-8F5C-2DB8987B055C}" type="datetimeFigureOut">
              <a:rPr lang="en-US" smtClean="0"/>
              <a:t>5/4/2016</a:t>
            </a:fld>
            <a:endParaRPr lang="en-US"/>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en-US"/>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AC145582-DE24-4E52-AB9B-313CEAB659F9}"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8B6C7A5-770C-4BA0-8F5C-2DB8987B055C}" type="datetimeFigureOut">
              <a:rPr lang="en-US" smtClean="0"/>
              <a:t>5/4/2016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C145582-DE24-4E52-AB9B-313CEAB659F9}"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98B6C7A5-770C-4BA0-8F5C-2DB8987B055C}" type="datetimeFigureOut">
              <a:rPr lang="en-US" smtClean="0"/>
              <a:t>5/4/2016</a:t>
            </a:fld>
            <a:endParaRPr lang="en-US"/>
          </a:p>
        </p:txBody>
      </p:sp>
      <p:sp>
        <p:nvSpPr>
          <p:cNvPr id="5" name="Footer Placeholder 4"/>
          <p:cNvSpPr>
            <a:spLocks noGrp="1"/>
          </p:cNvSpPr>
          <p:nvPr>
            <p:ph type="ftr" sz="quarter" idx="11"/>
          </p:nvPr>
        </p:nvSpPr>
        <p:spPr>
          <a:xfrm>
            <a:off x="457201" y="6248207"/>
            <a:ext cx="5573483" cy="365125"/>
          </a:xfrm>
        </p:spPr>
        <p:txBody>
          <a:bodyPr/>
          <a:lstStyle/>
          <a:p>
            <a:endParaRPr lang="en-US"/>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AC145582-DE24-4E52-AB9B-313CEAB659F9}" type="slidenum">
              <a:rPr lang="en-US" smtClean="0"/>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98B6C7A5-770C-4BA0-8F5C-2DB8987B055C}" type="datetimeFigureOut">
              <a:rPr lang="en-US" smtClean="0"/>
              <a:t>5/4/2016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AC145582-DE24-4E52-AB9B-313CEAB659F9}" type="slidenum">
              <a:rPr lang="en-US" smtClean="0"/>
              <a:t>‹#›</a:t>
            </a:fld>
            <a:endParaRPr lang="en-US"/>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98B6C7A5-770C-4BA0-8F5C-2DB8987B055C}" type="datetimeFigureOut">
              <a:rPr lang="en-US" smtClean="0"/>
              <a:t>5/4/2016</a:t>
            </a:fld>
            <a:endParaRPr lang="en-US"/>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AC145582-DE24-4E52-AB9B-313CEAB659F9}" type="slidenum">
              <a:rPr lang="en-US" smtClean="0"/>
              <a:t>‹#›</a:t>
            </a:fld>
            <a:endParaRPr lang="en-US"/>
          </a:p>
        </p:txBody>
      </p:sp>
      <p:sp>
        <p:nvSpPr>
          <p:cNvPr id="14" name="Footer Placeholder 13"/>
          <p:cNvSpPr>
            <a:spLocks noGrp="1"/>
          </p:cNvSpPr>
          <p:nvPr>
            <p:ph type="ftr" sz="quarter" idx="12"/>
          </p:nvPr>
        </p:nvSpPr>
        <p:spPr/>
        <p:txBody>
          <a:bodyPr/>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98B6C7A5-770C-4BA0-8F5C-2DB8987B055C}" type="datetimeFigureOut">
              <a:rPr lang="en-US" smtClean="0"/>
              <a:t>5/4/2016</a:t>
            </a:fld>
            <a:endParaRPr lang="en-US"/>
          </a:p>
        </p:txBody>
      </p:sp>
      <p:sp>
        <p:nvSpPr>
          <p:cNvPr id="10" name="Slide Number Placeholder 9"/>
          <p:cNvSpPr>
            <a:spLocks noGrp="1"/>
          </p:cNvSpPr>
          <p:nvPr>
            <p:ph type="sldNum" sz="quarter" idx="16"/>
          </p:nvPr>
        </p:nvSpPr>
        <p:spPr/>
        <p:txBody>
          <a:bodyPr rtlCol="0"/>
          <a:lstStyle/>
          <a:p>
            <a:fld id="{AC145582-DE24-4E52-AB9B-313CEAB659F9}" type="slidenum">
              <a:rPr lang="en-US" smtClean="0"/>
              <a:t>‹#›</a:t>
            </a:fld>
            <a:endParaRPr lang="en-US"/>
          </a:p>
        </p:txBody>
      </p:sp>
      <p:sp>
        <p:nvSpPr>
          <p:cNvPr id="12" name="Footer Placeholder 11"/>
          <p:cNvSpPr>
            <a:spLocks noGrp="1"/>
          </p:cNvSpPr>
          <p:nvPr>
            <p:ph type="ftr" sz="quarter" idx="17"/>
          </p:nvPr>
        </p:nvSpPr>
        <p:spPr/>
        <p:txBody>
          <a:bodyPr rtlCol="0"/>
          <a:lstStyle/>
          <a:p>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98B6C7A5-770C-4BA0-8F5C-2DB8987B055C}" type="datetimeFigureOut">
              <a:rPr lang="en-US" smtClean="0"/>
              <a:t>5/4/2016</a:t>
            </a:fld>
            <a:endParaRPr lang="en-US"/>
          </a:p>
        </p:txBody>
      </p:sp>
      <p:sp>
        <p:nvSpPr>
          <p:cNvPr id="12" name="Slide Number Placeholder 11"/>
          <p:cNvSpPr>
            <a:spLocks noGrp="1"/>
          </p:cNvSpPr>
          <p:nvPr>
            <p:ph type="sldNum" sz="quarter" idx="16"/>
          </p:nvPr>
        </p:nvSpPr>
        <p:spPr/>
        <p:txBody>
          <a:bodyPr rtlCol="0"/>
          <a:lstStyle/>
          <a:p>
            <a:fld id="{AC145582-DE24-4E52-AB9B-313CEAB659F9}" type="slidenum">
              <a:rPr lang="en-US" smtClean="0"/>
              <a:t>‹#›</a:t>
            </a:fld>
            <a:endParaRPr lang="en-US"/>
          </a:p>
        </p:txBody>
      </p:sp>
      <p:sp>
        <p:nvSpPr>
          <p:cNvPr id="14" name="Footer Placeholder 13"/>
          <p:cNvSpPr>
            <a:spLocks noGrp="1"/>
          </p:cNvSpPr>
          <p:nvPr>
            <p:ph type="ftr" sz="quarter" idx="17"/>
          </p:nvPr>
        </p:nvSpPr>
        <p:spPr/>
        <p:txBody>
          <a:bodyPr rtlCol="0"/>
          <a:lstStyle/>
          <a:p>
            <a:endParaRPr lang="en-US"/>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98B6C7A5-770C-4BA0-8F5C-2DB8987B055C}" type="datetimeFigureOut">
              <a:rPr lang="en-US" smtClean="0"/>
              <a:t>5/4/2016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AC145582-DE24-4E52-AB9B-313CEAB659F9}"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8B6C7A5-770C-4BA0-8F5C-2DB8987B055C}" type="datetimeFigureOut">
              <a:rPr lang="en-US" smtClean="0"/>
              <a:t>5/4/2016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AC145582-DE24-4E52-AB9B-313CEAB659F9}"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98B6C7A5-770C-4BA0-8F5C-2DB8987B055C}" type="datetimeFigureOut">
              <a:rPr lang="en-US" smtClean="0"/>
              <a:t>5/4/2016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AC145582-DE24-4E52-AB9B-313CEAB659F9}" type="slidenum">
              <a:rPr lang="en-US" smtClean="0"/>
              <a:t>‹#›</a:t>
            </a:fld>
            <a:endParaRPr lang="en-US"/>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98B6C7A5-770C-4BA0-8F5C-2DB8987B055C}" type="datetimeFigureOut">
              <a:rPr lang="en-US" smtClean="0"/>
              <a:t>5/4/2016</a:t>
            </a:fld>
            <a:endParaRPr lang="en-US"/>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AC145582-DE24-4E52-AB9B-313CEAB659F9}" type="slidenum">
              <a:rPr lang="en-US" smtClean="0"/>
              <a:t>‹#›</a:t>
            </a:fld>
            <a:endParaRPr lang="en-US"/>
          </a:p>
        </p:txBody>
      </p:sp>
      <p:sp>
        <p:nvSpPr>
          <p:cNvPr id="14" name="Footer Placeholder 13"/>
          <p:cNvSpPr>
            <a:spLocks noGrp="1"/>
          </p:cNvSpPr>
          <p:nvPr>
            <p:ph type="ftr" sz="quarter" idx="12"/>
          </p:nvPr>
        </p:nvSpPr>
        <p:spPr>
          <a:xfrm>
            <a:off x="1600200" y="6248206"/>
            <a:ext cx="4572000" cy="365125"/>
          </a:xfrm>
        </p:spPr>
        <p:txBody>
          <a:bodyPr rtlCol="0"/>
          <a:lstStyle/>
          <a:p>
            <a:endParaRPr lang="en-US"/>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98B6C7A5-770C-4BA0-8F5C-2DB8987B055C}" type="datetimeFigureOut">
              <a:rPr lang="en-US" smtClean="0"/>
              <a:t>5/4/2016</a:t>
            </a:fld>
            <a:endParaRPr lang="en-US"/>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en-US"/>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AC145582-DE24-4E52-AB9B-313CEAB659F9}"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19.gif"/><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20.jpg"/><Relationship Id="rId1" Type="http://schemas.openxmlformats.org/officeDocument/2006/relationships/slideLayout" Target="../slideLayouts/slideLayout4.xml"/><Relationship Id="rId6" Type="http://schemas.openxmlformats.org/officeDocument/2006/relationships/image" Target="../media/image24.jpg"/><Relationship Id="rId5" Type="http://schemas.openxmlformats.org/officeDocument/2006/relationships/image" Target="../media/image23.png"/><Relationship Id="rId4" Type="http://schemas.openxmlformats.org/officeDocument/2006/relationships/image" Target="../media/image22.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26.gif"/><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31.gif"/><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image" Target="../media/image44.jpg"/><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image" Target="../media/image46.jpg"/><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image" Target="../media/image47.jpg"/><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image" Target="../media/image48.jpg"/><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0.png"/><Relationship Id="rId1" Type="http://schemas.openxmlformats.org/officeDocument/2006/relationships/slideLayout" Target="../slideLayouts/slideLayout4.xml"/><Relationship Id="rId4" Type="http://schemas.openxmlformats.org/officeDocument/2006/relationships/image" Target="../media/image51.jpeg"/></Relationships>
</file>

<file path=ppt/slides/_rels/slide48.xml.rels><?xml version="1.0" encoding="UTF-8" standalone="yes"?>
<Relationships xmlns="http://schemas.openxmlformats.org/package/2006/relationships"><Relationship Id="rId2" Type="http://schemas.openxmlformats.org/officeDocument/2006/relationships/image" Target="../media/image52.jpg"/><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53.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8.xml"/></Relationships>
</file>

<file path=ppt/slides/_rels/slide50.xml.rels><?xml version="1.0" encoding="UTF-8" standalone="yes"?>
<Relationships xmlns="http://schemas.openxmlformats.org/package/2006/relationships"><Relationship Id="rId2" Type="http://schemas.openxmlformats.org/officeDocument/2006/relationships/image" Target="../media/image54.jpg"/><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image" Target="../media/image55.jpg"/><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image" Target="../media/image56.GIF"/><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image" Target="../media/image57.jpg"/><Relationship Id="rId1" Type="http://schemas.openxmlformats.org/officeDocument/2006/relationships/slideLayout" Target="../slideLayouts/slideLayout8.xml"/></Relationships>
</file>

<file path=ppt/slides/_rels/slide54.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2" Type="http://schemas.openxmlformats.org/officeDocument/2006/relationships/image" Target="../media/image59.jpg"/><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2" Type="http://schemas.openxmlformats.org/officeDocument/2006/relationships/image" Target="../media/image60.jpg"/><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2" Type="http://schemas.openxmlformats.org/officeDocument/2006/relationships/image" Target="../media/image61.jpg"/><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2" Type="http://schemas.openxmlformats.org/officeDocument/2006/relationships/image" Target="../media/image62.jpg"/><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2" Type="http://schemas.openxmlformats.org/officeDocument/2006/relationships/image" Target="../media/image63.jp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0.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2" Type="http://schemas.openxmlformats.org/officeDocument/2006/relationships/image" Target="../media/image31.gif"/><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2" Type="http://schemas.openxmlformats.org/officeDocument/2006/relationships/image" Target="../media/image66.jpg"/><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2" Type="http://schemas.openxmlformats.org/officeDocument/2006/relationships/image" Target="../media/image67.jpg"/><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9.gif"/><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t/>
            </a:r>
            <a:br>
              <a:rPr lang="en-US" dirty="0" smtClean="0"/>
            </a:br>
            <a:r>
              <a:rPr lang="en-US" dirty="0" smtClean="0"/>
              <a:t>The Great Depression and FDR’s New Deal </a:t>
            </a:r>
            <a:endParaRPr lang="en-US" dirty="0"/>
          </a:p>
        </p:txBody>
      </p:sp>
      <p:sp>
        <p:nvSpPr>
          <p:cNvPr id="3" name="Subtitle 2"/>
          <p:cNvSpPr>
            <a:spLocks noGrp="1"/>
          </p:cNvSpPr>
          <p:nvPr>
            <p:ph type="subTitle" idx="1"/>
          </p:nvPr>
        </p:nvSpPr>
        <p:spPr/>
        <p:txBody>
          <a:bodyPr/>
          <a:lstStyle/>
          <a:p>
            <a:endParaRPr lang="en-US"/>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9600" y="381000"/>
            <a:ext cx="3886200" cy="3319925"/>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00600" y="381000"/>
            <a:ext cx="3679720" cy="3319925"/>
          </a:xfrm>
          <a:prstGeom prst="rect">
            <a:avLst/>
          </a:prstGeom>
        </p:spPr>
      </p:pic>
    </p:spTree>
    <p:extLst>
      <p:ext uri="{BB962C8B-B14F-4D97-AF65-F5344CB8AC3E}">
        <p14:creationId xmlns:p14="http://schemas.microsoft.com/office/powerpoint/2010/main" val="177610289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Over 9,000 Banks Failed by 1933.</a:t>
            </a:r>
            <a:endParaRPr lang="en-US" dirty="0"/>
          </a:p>
        </p:txBody>
      </p:sp>
      <p:sp>
        <p:nvSpPr>
          <p:cNvPr id="3" name="Content Placeholder 2"/>
          <p:cNvSpPr>
            <a:spLocks noGrp="1"/>
          </p:cNvSpPr>
          <p:nvPr>
            <p:ph sz="quarter" idx="1"/>
          </p:nvPr>
        </p:nvSpPr>
        <p:spPr/>
        <p:txBody>
          <a:bodyPr>
            <a:normAutofit fontScale="77500" lnSpcReduction="20000"/>
          </a:bodyPr>
          <a:lstStyle/>
          <a:p>
            <a:r>
              <a:rPr lang="en-US" dirty="0" smtClean="0"/>
              <a:t>Over 9,000 banks failed during the Hoover years.  When Franklin Roosevelt came into office in 1933, his first move was to declare a “Bank Holiday” and create new rules for banking in the United States – guaranteeing the deposits of savings account holders on the credit of the federal government. </a:t>
            </a:r>
          </a:p>
          <a:p>
            <a:r>
              <a:rPr lang="en-US" dirty="0" smtClean="0"/>
              <a:t>Nevertheless, with so many banks closed, there was no money being invested in the economy – and little hope for a recovery…</a:t>
            </a:r>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419600" y="1524000"/>
            <a:ext cx="3046536" cy="2514600"/>
          </a:xfrm>
        </p:spPr>
      </p:pic>
      <p:pic>
        <p:nvPicPr>
          <p:cNvPr id="6" name="Picture 5"/>
          <p:cNvPicPr>
            <a:picLocks noChangeAspect="1"/>
          </p:cNvPicPr>
          <p:nvPr/>
        </p:nvPicPr>
        <p:blipFill>
          <a:blip r:embed="rId3">
            <a:grayscl/>
            <a:extLst>
              <a:ext uri="{28A0092B-C50C-407E-A947-70E740481C1C}">
                <a14:useLocalDpi xmlns:a14="http://schemas.microsoft.com/office/drawing/2010/main" val="0"/>
              </a:ext>
            </a:extLst>
          </a:blip>
          <a:stretch>
            <a:fillRect/>
          </a:stretch>
        </p:blipFill>
        <p:spPr>
          <a:xfrm>
            <a:off x="5486400" y="3733799"/>
            <a:ext cx="3200400" cy="3093497"/>
          </a:xfrm>
          <a:prstGeom prst="rect">
            <a:avLst/>
          </a:prstGeom>
        </p:spPr>
      </p:pic>
    </p:spTree>
    <p:extLst>
      <p:ext uri="{BB962C8B-B14F-4D97-AF65-F5344CB8AC3E}">
        <p14:creationId xmlns:p14="http://schemas.microsoft.com/office/powerpoint/2010/main" val="64205175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High Tariffs Strangled World Trade</a:t>
            </a:r>
            <a:endParaRPr lang="en-US" dirty="0"/>
          </a:p>
        </p:txBody>
      </p:sp>
      <p:sp>
        <p:nvSpPr>
          <p:cNvPr id="3" name="Content Placeholder 2"/>
          <p:cNvSpPr>
            <a:spLocks noGrp="1"/>
          </p:cNvSpPr>
          <p:nvPr>
            <p:ph sz="quarter" idx="1"/>
          </p:nvPr>
        </p:nvSpPr>
        <p:spPr/>
        <p:txBody>
          <a:bodyPr>
            <a:normAutofit fontScale="85000" lnSpcReduction="20000"/>
          </a:bodyPr>
          <a:lstStyle/>
          <a:p>
            <a:r>
              <a:rPr lang="en-US" dirty="0" smtClean="0"/>
              <a:t>High tariffs were traditionally put in place to protect American made goods – and make them sell better.  By placing a tax on European made automobiles, for example, American made cars would cost less and sell better.  But when other countries retaliated with high tariffs of their own, Americans lost markets in Europe. </a:t>
            </a:r>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724400" y="1676400"/>
            <a:ext cx="3752850" cy="2905125"/>
          </a:xfrm>
        </p:spPr>
      </p:pic>
      <p:sp>
        <p:nvSpPr>
          <p:cNvPr id="6" name="Rounded Rectangle 5"/>
          <p:cNvSpPr/>
          <p:nvPr/>
        </p:nvSpPr>
        <p:spPr>
          <a:xfrm>
            <a:off x="4495800" y="4419600"/>
            <a:ext cx="4267200" cy="1981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smtClean="0">
                <a:solidFill>
                  <a:schemeClr val="tx1"/>
                </a:solidFill>
              </a:rPr>
              <a:t>The Tariff was as high as 40% on imported goods during the 1920s, making it practically impossible for foreign goods to sell competitively in American markets. Europeans countered with tariffs of their own, and the economy was hurt overall. </a:t>
            </a:r>
            <a:endParaRPr lang="en-US" dirty="0">
              <a:solidFill>
                <a:schemeClr val="tx1"/>
              </a:solidFill>
            </a:endParaRPr>
          </a:p>
        </p:txBody>
      </p:sp>
    </p:spTree>
    <p:extLst>
      <p:ext uri="{BB962C8B-B14F-4D97-AF65-F5344CB8AC3E}">
        <p14:creationId xmlns:p14="http://schemas.microsoft.com/office/powerpoint/2010/main" val="283034269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idx="1"/>
          </p:nvPr>
        </p:nvSpPr>
        <p:spPr/>
        <p:txBody>
          <a:bodyPr/>
          <a:lstStyle/>
          <a:p>
            <a:endParaRPr lang="en-US"/>
          </a:p>
        </p:txBody>
      </p:sp>
      <p:sp>
        <p:nvSpPr>
          <p:cNvPr id="5" name="Title 4"/>
          <p:cNvSpPr>
            <a:spLocks noGrp="1"/>
          </p:cNvSpPr>
          <p:nvPr>
            <p:ph type="title"/>
          </p:nvPr>
        </p:nvSpPr>
        <p:spPr/>
        <p:txBody>
          <a:bodyPr/>
          <a:lstStyle/>
          <a:p>
            <a:r>
              <a:rPr lang="en-US" dirty="0" smtClean="0"/>
              <a:t>Impacts of the Great Depression</a:t>
            </a:r>
            <a:endParaRPr lang="en-US" dirty="0"/>
          </a:p>
        </p:txBody>
      </p:sp>
    </p:spTree>
    <p:extLst>
      <p:ext uri="{BB962C8B-B14F-4D97-AF65-F5344CB8AC3E}">
        <p14:creationId xmlns:p14="http://schemas.microsoft.com/office/powerpoint/2010/main" val="204535696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Unemployment and Homelessness</a:t>
            </a:r>
            <a:endParaRPr lang="en-US" dirty="0"/>
          </a:p>
        </p:txBody>
      </p:sp>
      <p:pic>
        <p:nvPicPr>
          <p:cNvPr id="8" name="Content Placeholder 7"/>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rot="576767">
            <a:off x="5060274" y="1524772"/>
            <a:ext cx="3886200" cy="2692517"/>
          </a:xfrm>
        </p:spPr>
      </p:pic>
      <p:pic>
        <p:nvPicPr>
          <p:cNvPr id="3" name="Content Placeholder 2"/>
          <p:cNvPicPr>
            <a:picLocks noGrp="1" noChangeAspect="1"/>
          </p:cNvPicPr>
          <p:nvPr>
            <p:ph sz="quarter" idx="2"/>
          </p:nvPr>
        </p:nvPicPr>
        <p:blipFill>
          <a:blip r:embed="rId3" cstate="print">
            <a:extLst>
              <a:ext uri="{28A0092B-C50C-407E-A947-70E740481C1C}">
                <a14:useLocalDpi xmlns:a14="http://schemas.microsoft.com/office/drawing/2010/main" val="0"/>
              </a:ext>
            </a:extLst>
          </a:blip>
          <a:stretch>
            <a:fillRect/>
          </a:stretch>
        </p:blipFill>
        <p:spPr>
          <a:xfrm>
            <a:off x="4800600" y="3810000"/>
            <a:ext cx="3886200" cy="2756633"/>
          </a:xfrm>
        </p:spPr>
      </p:pic>
      <p:sp>
        <p:nvSpPr>
          <p:cNvPr id="9" name="Rounded Rectangle 8"/>
          <p:cNvSpPr/>
          <p:nvPr/>
        </p:nvSpPr>
        <p:spPr>
          <a:xfrm>
            <a:off x="228600" y="1738745"/>
            <a:ext cx="4495800" cy="47244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dirty="0" smtClean="0"/>
              <a:t>The rates of unemployment in the United States were staggering throughout the Great Depression.  By 1932, the worst year of the Great Depression, the United States had an unemployment rate close to 25 percent.  When jobs became available, enormous lines were created by men anxious to do anything for compensation.  Many men left their families in order to become transient workers, going from town to town – hobo style – looking for work.  They sent home what they earned.   Most of the time, however, these men had a hard time.  They were chased out of towns when work was scarce, and harassed by the police.</a:t>
            </a:r>
            <a:endParaRPr lang="en-US" dirty="0"/>
          </a:p>
        </p:txBody>
      </p:sp>
    </p:spTree>
    <p:extLst>
      <p:ext uri="{BB962C8B-B14F-4D97-AF65-F5344CB8AC3E}">
        <p14:creationId xmlns:p14="http://schemas.microsoft.com/office/powerpoint/2010/main" val="286325041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Hoovervilles</a:t>
            </a:r>
            <a:endParaRPr lang="en-US" dirty="0"/>
          </a:p>
        </p:txBody>
      </p:sp>
      <p:pic>
        <p:nvPicPr>
          <p:cNvPr id="6" name="Content Placeholder 5"/>
          <p:cNvPicPr>
            <a:picLocks noGrp="1" noChangeAspect="1"/>
          </p:cNvPicPr>
          <p:nvPr>
            <p:ph sz="quarter" idx="1"/>
          </p:nvPr>
        </p:nvPicPr>
        <p:blipFill>
          <a:blip r:embed="rId2" cstate="print">
            <a:extLst>
              <a:ext uri="{28A0092B-C50C-407E-A947-70E740481C1C}">
                <a14:useLocalDpi xmlns:a14="http://schemas.microsoft.com/office/drawing/2010/main" val="0"/>
              </a:ext>
            </a:extLst>
          </a:blip>
          <a:stretch>
            <a:fillRect/>
          </a:stretch>
        </p:blipFill>
        <p:spPr>
          <a:xfrm>
            <a:off x="1295400" y="1600200"/>
            <a:ext cx="6705600" cy="4564278"/>
          </a:xfrm>
        </p:spPr>
      </p:pic>
      <p:sp>
        <p:nvSpPr>
          <p:cNvPr id="7" name="Rounded Rectangle 6"/>
          <p:cNvSpPr/>
          <p:nvPr/>
        </p:nvSpPr>
        <p:spPr>
          <a:xfrm>
            <a:off x="533400" y="5562600"/>
            <a:ext cx="8229600" cy="1143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smtClean="0">
                <a:solidFill>
                  <a:schemeClr val="tx1"/>
                </a:solidFill>
              </a:rPr>
              <a:t>Poverty, disease, and foul smells permeated the environment in </a:t>
            </a:r>
            <a:r>
              <a:rPr lang="en-US" dirty="0" err="1" smtClean="0">
                <a:solidFill>
                  <a:schemeClr val="tx1"/>
                </a:solidFill>
              </a:rPr>
              <a:t>Hoovervilles</a:t>
            </a:r>
            <a:r>
              <a:rPr lang="en-US" dirty="0" smtClean="0">
                <a:solidFill>
                  <a:schemeClr val="tx1"/>
                </a:solidFill>
              </a:rPr>
              <a:t> – so named in order to disparage the President.  </a:t>
            </a:r>
            <a:r>
              <a:rPr lang="en-US" dirty="0" err="1" smtClean="0">
                <a:solidFill>
                  <a:schemeClr val="tx1"/>
                </a:solidFill>
              </a:rPr>
              <a:t>Hoovervilles</a:t>
            </a:r>
            <a:r>
              <a:rPr lang="en-US" dirty="0" smtClean="0">
                <a:solidFill>
                  <a:schemeClr val="tx1"/>
                </a:solidFill>
              </a:rPr>
              <a:t> were generally on the edge of towns – shanties without heat, plumbing or basic sanitation. </a:t>
            </a:r>
            <a:endParaRPr lang="en-US" dirty="0">
              <a:solidFill>
                <a:schemeClr val="tx1"/>
              </a:solidFill>
            </a:endParaRPr>
          </a:p>
        </p:txBody>
      </p:sp>
    </p:spTree>
    <p:extLst>
      <p:ext uri="{BB962C8B-B14F-4D97-AF65-F5344CB8AC3E}">
        <p14:creationId xmlns:p14="http://schemas.microsoft.com/office/powerpoint/2010/main" val="215744806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Collapse of Banking and Finance</a:t>
            </a:r>
            <a:endParaRPr lang="en-US" dirty="0"/>
          </a:p>
        </p:txBody>
      </p:sp>
      <p:sp>
        <p:nvSpPr>
          <p:cNvPr id="3" name="Content Placeholder 2"/>
          <p:cNvSpPr>
            <a:spLocks noGrp="1"/>
          </p:cNvSpPr>
          <p:nvPr>
            <p:ph sz="quarter" idx="1"/>
          </p:nvPr>
        </p:nvSpPr>
        <p:spPr/>
        <p:txBody>
          <a:bodyPr>
            <a:normAutofit fontScale="85000" lnSpcReduction="10000"/>
          </a:bodyPr>
          <a:lstStyle/>
          <a:p>
            <a:r>
              <a:rPr lang="en-US" dirty="0" smtClean="0"/>
              <a:t>Once the bank runs began in the autumn of 1929, a vicious cycle soon emerged.  As depositors took everything they could out of the banks, the entire financial system of the United States was crippled.  No one had money – and no one was able to lend money.  The lack of investment prevented any recovery. </a:t>
            </a:r>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800600" y="1676400"/>
            <a:ext cx="3886200" cy="2768917"/>
          </a:xfrm>
        </p:spPr>
      </p:pic>
      <p:sp>
        <p:nvSpPr>
          <p:cNvPr id="6" name="Rounded Rectangle 5"/>
          <p:cNvSpPr/>
          <p:nvPr/>
        </p:nvSpPr>
        <p:spPr>
          <a:xfrm>
            <a:off x="4724400" y="4343400"/>
            <a:ext cx="4114800" cy="2057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smtClean="0">
                <a:solidFill>
                  <a:schemeClr val="tx1"/>
                </a:solidFill>
              </a:rPr>
              <a:t>With no money in the banks, reviving the economy became exceedingly difficult.  There was no way for banks to promote business because they had no money to lend, and no business venture was a sure thing during the 1930s. </a:t>
            </a:r>
            <a:endParaRPr lang="en-US" dirty="0">
              <a:solidFill>
                <a:schemeClr val="tx1"/>
              </a:solidFill>
            </a:endParaRPr>
          </a:p>
        </p:txBody>
      </p:sp>
    </p:spTree>
    <p:extLst>
      <p:ext uri="{BB962C8B-B14F-4D97-AF65-F5344CB8AC3E}">
        <p14:creationId xmlns:p14="http://schemas.microsoft.com/office/powerpoint/2010/main" val="122464912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Decline in Demand for Goods</a:t>
            </a:r>
            <a:endParaRPr lang="en-US" dirty="0"/>
          </a:p>
        </p:txBody>
      </p:sp>
      <p:pic>
        <p:nvPicPr>
          <p:cNvPr id="5" name="Content Placeholder 4"/>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304800" y="1676400"/>
            <a:ext cx="6009384" cy="4800600"/>
          </a:xfrm>
        </p:spPr>
      </p:pic>
      <p:sp>
        <p:nvSpPr>
          <p:cNvPr id="4" name="Content Placeholder 3"/>
          <p:cNvSpPr>
            <a:spLocks noGrp="1"/>
          </p:cNvSpPr>
          <p:nvPr>
            <p:ph sz="quarter" idx="2"/>
          </p:nvPr>
        </p:nvSpPr>
        <p:spPr>
          <a:xfrm>
            <a:off x="6324600" y="1589566"/>
            <a:ext cx="2667000" cy="5039833"/>
          </a:xfrm>
        </p:spPr>
        <p:txBody>
          <a:bodyPr>
            <a:normAutofit fontScale="92500" lnSpcReduction="20000"/>
          </a:bodyPr>
          <a:lstStyle/>
          <a:p>
            <a:pPr marL="0" indent="0">
              <a:buNone/>
            </a:pPr>
            <a:r>
              <a:rPr lang="en-US" dirty="0" smtClean="0"/>
              <a:t>Behold!  The vicious cycle of poverty.  When people lose their jobs, they can’t buy things.  When people can’t buy things, businesses fire employees.  It can keep up for a long, long, time, and when it does, recessions and depressions occur and persist. </a:t>
            </a:r>
            <a:endParaRPr lang="en-US" dirty="0"/>
          </a:p>
        </p:txBody>
      </p:sp>
      <p:sp>
        <p:nvSpPr>
          <p:cNvPr id="6" name="Rounded Rectangle 5"/>
          <p:cNvSpPr/>
          <p:nvPr/>
        </p:nvSpPr>
        <p:spPr>
          <a:xfrm>
            <a:off x="1981200" y="3442855"/>
            <a:ext cx="2362200" cy="1524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solidFill>
              </a:rPr>
              <a:t>The Vicious Cycle of Poverty, Great Depression Style</a:t>
            </a:r>
            <a:endParaRPr lang="en-US" b="1" dirty="0">
              <a:solidFill>
                <a:schemeClr val="tx1"/>
              </a:solidFill>
            </a:endParaRPr>
          </a:p>
        </p:txBody>
      </p:sp>
    </p:spTree>
    <p:extLst>
      <p:ext uri="{BB962C8B-B14F-4D97-AF65-F5344CB8AC3E}">
        <p14:creationId xmlns:p14="http://schemas.microsoft.com/office/powerpoint/2010/main" val="373858212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Farming Failures and Migration</a:t>
            </a:r>
            <a:endParaRPr lang="en-US" dirty="0"/>
          </a:p>
        </p:txBody>
      </p:sp>
      <p:sp>
        <p:nvSpPr>
          <p:cNvPr id="3" name="Content Placeholder 2"/>
          <p:cNvSpPr>
            <a:spLocks noGrp="1"/>
          </p:cNvSpPr>
          <p:nvPr>
            <p:ph sz="quarter" idx="1"/>
          </p:nvPr>
        </p:nvSpPr>
        <p:spPr>
          <a:xfrm>
            <a:off x="609600" y="1589566"/>
            <a:ext cx="4191000" cy="5039833"/>
          </a:xfrm>
        </p:spPr>
        <p:txBody>
          <a:bodyPr>
            <a:normAutofit fontScale="85000" lnSpcReduction="20000"/>
          </a:bodyPr>
          <a:lstStyle/>
          <a:p>
            <a:pPr marL="0" indent="0">
              <a:buNone/>
            </a:pPr>
            <a:r>
              <a:rPr lang="en-US" dirty="0" smtClean="0"/>
              <a:t>During the 1930s, and ecological disaster hit the Great Plains which was every bit as catastrophic to the environment as the Depression had been to the economy.  The Dust Bowl, which turned fertile farmland to bedrock in just a few years, forced many families to migrate West, or starve. Parts of Kansas, Oklahoma, Texas, New Mexico, and Colorado were left vacant as Americans moved West to escape certain death. </a:t>
            </a:r>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883150" y="1865313"/>
            <a:ext cx="3810000" cy="4019550"/>
          </a:xfrm>
        </p:spPr>
      </p:pic>
    </p:spTree>
    <p:extLst>
      <p:ext uri="{BB962C8B-B14F-4D97-AF65-F5344CB8AC3E}">
        <p14:creationId xmlns:p14="http://schemas.microsoft.com/office/powerpoint/2010/main" val="382426769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Dust Bowl – American Migrants</a:t>
            </a:r>
            <a:endParaRPr lang="en-US" dirty="0"/>
          </a:p>
        </p:txBody>
      </p:sp>
      <p:pic>
        <p:nvPicPr>
          <p:cNvPr id="5" name="Content Placeholder 4"/>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533400" y="1524000"/>
            <a:ext cx="3810000" cy="2857500"/>
          </a:xfrm>
        </p:spPr>
      </p:pic>
      <p:pic>
        <p:nvPicPr>
          <p:cNvPr id="6" name="Content Placeholder 5"/>
          <p:cNvPicPr>
            <a:picLocks noGrp="1" noChangeAspect="1"/>
          </p:cNvPicPr>
          <p:nvPr>
            <p:ph sz="quarter" idx="2"/>
          </p:nvPr>
        </p:nvPicPr>
        <p:blipFill>
          <a:blip r:embed="rId3">
            <a:extLst>
              <a:ext uri="{28A0092B-C50C-407E-A947-70E740481C1C}">
                <a14:useLocalDpi xmlns:a14="http://schemas.microsoft.com/office/drawing/2010/main" val="0"/>
              </a:ext>
            </a:extLst>
          </a:blip>
          <a:stretch>
            <a:fillRect/>
          </a:stretch>
        </p:blipFill>
        <p:spPr>
          <a:xfrm rot="21128514">
            <a:off x="401391" y="4026458"/>
            <a:ext cx="2524233" cy="2630145"/>
          </a:xfrm>
        </p:spPr>
      </p:pic>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53000" y="1600200"/>
            <a:ext cx="4008329" cy="2438400"/>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743200" y="2514600"/>
            <a:ext cx="3368610" cy="3390343"/>
          </a:xfrm>
          <a:prstGeom prst="rect">
            <a:avLst/>
          </a:prstGeom>
        </p:spPr>
      </p:pic>
      <p:pic>
        <p:nvPicPr>
          <p:cNvPr id="9" name="Picture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713015">
            <a:off x="5987610" y="3506461"/>
            <a:ext cx="2563892" cy="3194881"/>
          </a:xfrm>
          <a:prstGeom prst="rect">
            <a:avLst/>
          </a:prstGeom>
        </p:spPr>
      </p:pic>
    </p:spTree>
    <p:extLst>
      <p:ext uri="{BB962C8B-B14F-4D97-AF65-F5344CB8AC3E}">
        <p14:creationId xmlns:p14="http://schemas.microsoft.com/office/powerpoint/2010/main" val="382138380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idx="1"/>
          </p:nvPr>
        </p:nvSpPr>
        <p:spPr/>
        <p:txBody>
          <a:bodyPr/>
          <a:lstStyle/>
          <a:p>
            <a:r>
              <a:rPr lang="en-US" dirty="0" smtClean="0"/>
              <a:t>Roosevelt’s New Deal Changes the Role of Government in the United States</a:t>
            </a:r>
            <a:endParaRPr lang="en-US" dirty="0"/>
          </a:p>
        </p:txBody>
      </p:sp>
      <p:sp>
        <p:nvSpPr>
          <p:cNvPr id="5" name="Title 4"/>
          <p:cNvSpPr>
            <a:spLocks noGrp="1"/>
          </p:cNvSpPr>
          <p:nvPr>
            <p:ph type="title"/>
          </p:nvPr>
        </p:nvSpPr>
        <p:spPr/>
        <p:txBody>
          <a:bodyPr/>
          <a:lstStyle/>
          <a:p>
            <a:r>
              <a:rPr lang="en-US" dirty="0" smtClean="0"/>
              <a:t>FDR and The New Deal</a:t>
            </a:r>
            <a:endParaRPr lang="en-US" dirty="0"/>
          </a:p>
        </p:txBody>
      </p:sp>
    </p:spTree>
    <p:extLst>
      <p:ext uri="{BB962C8B-B14F-4D97-AF65-F5344CB8AC3E}">
        <p14:creationId xmlns:p14="http://schemas.microsoft.com/office/powerpoint/2010/main" val="290736557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idx="1"/>
          </p:nvPr>
        </p:nvSpPr>
        <p:spPr/>
        <p:txBody>
          <a:bodyPr/>
          <a:lstStyle/>
          <a:p>
            <a:r>
              <a:rPr lang="en-US" dirty="0" smtClean="0"/>
              <a:t>What caused the Stock Market Crash of 1929, or “Black Tuesday” to have such an enormous impact on the American Economy?</a:t>
            </a:r>
            <a:endParaRPr lang="en-US" dirty="0"/>
          </a:p>
        </p:txBody>
      </p:sp>
      <p:sp>
        <p:nvSpPr>
          <p:cNvPr id="5" name="Title 4"/>
          <p:cNvSpPr>
            <a:spLocks noGrp="1"/>
          </p:cNvSpPr>
          <p:nvPr>
            <p:ph type="title"/>
          </p:nvPr>
        </p:nvSpPr>
        <p:spPr/>
        <p:txBody>
          <a:bodyPr>
            <a:normAutofit fontScale="90000"/>
          </a:bodyPr>
          <a:lstStyle/>
          <a:p>
            <a:r>
              <a:rPr lang="en-US" dirty="0" smtClean="0"/>
              <a:t>Causes of the Great Crash of 1929</a:t>
            </a:r>
            <a:endParaRPr lang="en-US" dirty="0"/>
          </a:p>
        </p:txBody>
      </p:sp>
    </p:spTree>
    <p:extLst>
      <p:ext uri="{BB962C8B-B14F-4D97-AF65-F5344CB8AC3E}">
        <p14:creationId xmlns:p14="http://schemas.microsoft.com/office/powerpoint/2010/main" val="366128047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smtClean="0"/>
              <a:t>The New Deal Changes the Role of Government in the United States. </a:t>
            </a:r>
            <a:endParaRPr lang="en-US" dirty="0"/>
          </a:p>
        </p:txBody>
      </p:sp>
      <p:sp>
        <p:nvSpPr>
          <p:cNvPr id="5" name="Content Placeholder 4"/>
          <p:cNvSpPr>
            <a:spLocks noGrp="1"/>
          </p:cNvSpPr>
          <p:nvPr>
            <p:ph sz="quarter" idx="1"/>
          </p:nvPr>
        </p:nvSpPr>
        <p:spPr/>
        <p:txBody>
          <a:bodyPr>
            <a:normAutofit fontScale="85000" lnSpcReduction="20000"/>
          </a:bodyPr>
          <a:lstStyle/>
          <a:p>
            <a:r>
              <a:rPr lang="en-US" dirty="0" smtClean="0"/>
              <a:t>Franklin Roosevelt had three major goals with the New Deal programs he enacted.</a:t>
            </a:r>
          </a:p>
          <a:p>
            <a:r>
              <a:rPr lang="en-US" dirty="0" smtClean="0"/>
              <a:t>First, to provide relief to the poor and unemployed. </a:t>
            </a:r>
          </a:p>
          <a:p>
            <a:r>
              <a:rPr lang="en-US" dirty="0" smtClean="0"/>
              <a:t>Secondly, to provide jobs and stimulate the economy. </a:t>
            </a:r>
          </a:p>
          <a:p>
            <a:r>
              <a:rPr lang="en-US" dirty="0" smtClean="0"/>
              <a:t>Finally, to prevent future economic collapses by regulating banks and the stock market exchange.</a:t>
            </a:r>
            <a:endParaRPr lang="en-US" dirty="0"/>
          </a:p>
        </p:txBody>
      </p:sp>
      <p:pic>
        <p:nvPicPr>
          <p:cNvPr id="2" name="Content Placeholder 1"/>
          <p:cNvPicPr>
            <a:picLocks noGrp="1" noChangeAspect="1"/>
          </p:cNvPicPr>
          <p:nvPr>
            <p:ph sz="quarter" idx="2"/>
          </p:nvPr>
        </p:nvPicPr>
        <p:blipFill>
          <a:blip r:embed="rId2" cstate="print">
            <a:extLst>
              <a:ext uri="{28A0092B-C50C-407E-A947-70E740481C1C}">
                <a14:useLocalDpi xmlns:a14="http://schemas.microsoft.com/office/drawing/2010/main" val="0"/>
              </a:ext>
            </a:extLst>
          </a:blip>
          <a:stretch>
            <a:fillRect/>
          </a:stretch>
        </p:blipFill>
        <p:spPr>
          <a:xfrm>
            <a:off x="4419600" y="1600200"/>
            <a:ext cx="4283015" cy="4854802"/>
          </a:xfrm>
        </p:spPr>
      </p:pic>
    </p:spTree>
    <p:extLst>
      <p:ext uri="{BB962C8B-B14F-4D97-AF65-F5344CB8AC3E}">
        <p14:creationId xmlns:p14="http://schemas.microsoft.com/office/powerpoint/2010/main" val="322673219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FDR Rallied a Fearful Nation, 1933</a:t>
            </a:r>
            <a:endParaRPr lang="en-US" dirty="0"/>
          </a:p>
        </p:txBody>
      </p:sp>
      <p:sp>
        <p:nvSpPr>
          <p:cNvPr id="3" name="Content Placeholder 2"/>
          <p:cNvSpPr>
            <a:spLocks noGrp="1"/>
          </p:cNvSpPr>
          <p:nvPr>
            <p:ph sz="quarter" idx="1"/>
          </p:nvPr>
        </p:nvSpPr>
        <p:spPr/>
        <p:txBody>
          <a:bodyPr>
            <a:normAutofit fontScale="92500" lnSpcReduction="20000"/>
          </a:bodyPr>
          <a:lstStyle/>
          <a:p>
            <a:r>
              <a:rPr lang="en-US" dirty="0" smtClean="0"/>
              <a:t>March 4, 1933, FDR addressed the nation during his first inaugural.  “So, first of all, let me assert my firm belief that the only thing we have to fear is fear itself – nameless, unreasoning, unjustified terror which paralyzes needed efforts to convert </a:t>
            </a:r>
            <a:r>
              <a:rPr lang="en-US" i="1" dirty="0" smtClean="0"/>
              <a:t>retreat</a:t>
            </a:r>
            <a:r>
              <a:rPr lang="en-US" dirty="0" smtClean="0"/>
              <a:t> into </a:t>
            </a:r>
            <a:r>
              <a:rPr lang="en-US" i="1" u="sng" dirty="0" smtClean="0">
                <a:effectLst>
                  <a:outerShdw blurRad="38100" dist="38100" dir="2700000" algn="tl">
                    <a:srgbClr val="000000">
                      <a:alpha val="43137"/>
                    </a:srgbClr>
                  </a:outerShdw>
                </a:effectLst>
              </a:rPr>
              <a:t>advance.</a:t>
            </a:r>
            <a:r>
              <a:rPr lang="en-US" dirty="0" smtClean="0"/>
              <a:t>”</a:t>
            </a:r>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5038725" y="1589088"/>
            <a:ext cx="3498850" cy="4572000"/>
          </a:xfrm>
        </p:spPr>
      </p:pic>
    </p:spTree>
    <p:extLst>
      <p:ext uri="{BB962C8B-B14F-4D97-AF65-F5344CB8AC3E}">
        <p14:creationId xmlns:p14="http://schemas.microsoft.com/office/powerpoint/2010/main" val="384960426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Direct Relief and Employment </a:t>
            </a:r>
            <a:endParaRPr lang="en-US" dirty="0"/>
          </a:p>
        </p:txBody>
      </p:sp>
      <p:sp>
        <p:nvSpPr>
          <p:cNvPr id="3" name="Content Placeholder 2"/>
          <p:cNvSpPr>
            <a:spLocks noGrp="1"/>
          </p:cNvSpPr>
          <p:nvPr>
            <p:ph sz="quarter" idx="1"/>
          </p:nvPr>
        </p:nvSpPr>
        <p:spPr>
          <a:xfrm>
            <a:off x="228600" y="1589566"/>
            <a:ext cx="4800600" cy="5268433"/>
          </a:xfrm>
        </p:spPr>
        <p:txBody>
          <a:bodyPr>
            <a:normAutofit fontScale="85000" lnSpcReduction="20000"/>
          </a:bodyPr>
          <a:lstStyle/>
          <a:p>
            <a:r>
              <a:rPr lang="en-US" b="1" u="sng" dirty="0" smtClean="0">
                <a:effectLst>
                  <a:outerShdw blurRad="38100" dist="38100" dir="2700000" algn="tl">
                    <a:srgbClr val="000000">
                      <a:alpha val="43137"/>
                    </a:srgbClr>
                  </a:outerShdw>
                </a:effectLst>
              </a:rPr>
              <a:t>Works Progress Administration </a:t>
            </a:r>
            <a:r>
              <a:rPr lang="en-US" dirty="0" smtClean="0"/>
              <a:t>(WPA) – The WPA put thousands of Americans to work on large scale programs like dams, airports, municipal buildings, roads, and bridges.</a:t>
            </a:r>
          </a:p>
          <a:p>
            <a:r>
              <a:rPr lang="en-US" b="1" u="sng" dirty="0" smtClean="0"/>
              <a:t>Federal Emergency Relief Administration </a:t>
            </a:r>
            <a:r>
              <a:rPr lang="en-US" dirty="0" smtClean="0"/>
              <a:t>(FERA) – This organization, which has evolved into FEMA (Federal Emergency Management Administration), gave federal money to the states.  The states were able to spend money as they saw fit – to provide aid to those in need. </a:t>
            </a:r>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5121483" y="1722707"/>
            <a:ext cx="3333334" cy="4304762"/>
          </a:xfrm>
        </p:spPr>
      </p:pic>
    </p:spTree>
    <p:extLst>
      <p:ext uri="{BB962C8B-B14F-4D97-AF65-F5344CB8AC3E}">
        <p14:creationId xmlns:p14="http://schemas.microsoft.com/office/powerpoint/2010/main" val="108063598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Recovery Programs to Bring the Nation Out of Economic Depression</a:t>
            </a:r>
            <a:endParaRPr lang="en-US" dirty="0"/>
          </a:p>
        </p:txBody>
      </p:sp>
      <p:sp>
        <p:nvSpPr>
          <p:cNvPr id="3" name="Content Placeholder 2"/>
          <p:cNvSpPr>
            <a:spLocks noGrp="1"/>
          </p:cNvSpPr>
          <p:nvPr>
            <p:ph sz="quarter" idx="1"/>
          </p:nvPr>
        </p:nvSpPr>
        <p:spPr>
          <a:xfrm>
            <a:off x="152400" y="1741966"/>
            <a:ext cx="5715000" cy="5116034"/>
          </a:xfrm>
        </p:spPr>
        <p:txBody>
          <a:bodyPr>
            <a:normAutofit fontScale="92500" lnSpcReduction="20000"/>
          </a:bodyPr>
          <a:lstStyle/>
          <a:p>
            <a:r>
              <a:rPr lang="en-US" i="1" u="sng" dirty="0" smtClean="0">
                <a:effectLst>
                  <a:outerShdw blurRad="38100" dist="38100" dir="2700000" algn="tl">
                    <a:srgbClr val="000000">
                      <a:alpha val="43137"/>
                    </a:srgbClr>
                  </a:outerShdw>
                </a:effectLst>
              </a:rPr>
              <a:t>Agricultural Adjustment Act </a:t>
            </a:r>
            <a:r>
              <a:rPr lang="en-US" dirty="0" smtClean="0"/>
              <a:t>(AAA) – This New Deal Program actually paid farmers </a:t>
            </a:r>
            <a:r>
              <a:rPr lang="en-US" i="1" u="sng" dirty="0" smtClean="0">
                <a:effectLst>
                  <a:outerShdw blurRad="38100" dist="38100" dir="2700000" algn="tl">
                    <a:srgbClr val="000000">
                      <a:alpha val="43137"/>
                    </a:srgbClr>
                  </a:outerShdw>
                </a:effectLst>
              </a:rPr>
              <a:t>NOT TO </a:t>
            </a:r>
            <a:r>
              <a:rPr lang="en-US" dirty="0" smtClean="0"/>
              <a:t>grow crops.  This artificially inflated the price of crops.  While this may seem backwards at first, remember this: most Americans were farmers in the 1930s.</a:t>
            </a:r>
          </a:p>
          <a:p>
            <a:r>
              <a:rPr lang="en-US" i="1" u="sng" dirty="0" smtClean="0">
                <a:effectLst>
                  <a:outerShdw blurRad="38100" dist="38100" dir="2700000" algn="tl">
                    <a:srgbClr val="000000">
                      <a:alpha val="43137"/>
                    </a:srgbClr>
                  </a:outerShdw>
                </a:effectLst>
              </a:rPr>
              <a:t>National Recovery Administration</a:t>
            </a:r>
            <a:r>
              <a:rPr lang="en-US" dirty="0" smtClean="0"/>
              <a:t> (NRA)- This organization required businesses to keep on as many workers as possible, and to pay them as much as was reasonable.  The program was later ruled unconstitutional.</a:t>
            </a:r>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5867400" y="1600200"/>
            <a:ext cx="2965450" cy="5073245"/>
          </a:xfrm>
        </p:spPr>
      </p:pic>
    </p:spTree>
    <p:extLst>
      <p:ext uri="{BB962C8B-B14F-4D97-AF65-F5344CB8AC3E}">
        <p14:creationId xmlns:p14="http://schemas.microsoft.com/office/powerpoint/2010/main" val="171304113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Reforms to the Banking Industry</a:t>
            </a:r>
            <a:endParaRPr lang="en-US" dirty="0"/>
          </a:p>
        </p:txBody>
      </p:sp>
      <p:sp>
        <p:nvSpPr>
          <p:cNvPr id="3" name="Content Placeholder 2"/>
          <p:cNvSpPr>
            <a:spLocks noGrp="1"/>
          </p:cNvSpPr>
          <p:nvPr>
            <p:ph sz="quarter" idx="1"/>
          </p:nvPr>
        </p:nvSpPr>
        <p:spPr>
          <a:xfrm>
            <a:off x="152400" y="1589566"/>
            <a:ext cx="5486400" cy="5116033"/>
          </a:xfrm>
        </p:spPr>
        <p:txBody>
          <a:bodyPr>
            <a:normAutofit fontScale="85000" lnSpcReduction="20000"/>
          </a:bodyPr>
          <a:lstStyle/>
          <a:p>
            <a:r>
              <a:rPr lang="en-US" i="1" u="sng" dirty="0" smtClean="0">
                <a:effectLst>
                  <a:outerShdw blurRad="38100" dist="38100" dir="2700000" algn="tl">
                    <a:srgbClr val="000000">
                      <a:alpha val="43137"/>
                    </a:srgbClr>
                  </a:outerShdw>
                </a:effectLst>
              </a:rPr>
              <a:t>The Federal Deposit Insurance Corporation </a:t>
            </a:r>
            <a:r>
              <a:rPr lang="en-US" dirty="0" smtClean="0">
                <a:effectLst>
                  <a:outerShdw blurRad="38100" dist="38100" dir="2700000" algn="tl">
                    <a:srgbClr val="000000">
                      <a:alpha val="43137"/>
                    </a:srgbClr>
                  </a:outerShdw>
                </a:effectLst>
              </a:rPr>
              <a:t>(FDIC) </a:t>
            </a:r>
            <a:r>
              <a:rPr lang="en-US" dirty="0" smtClean="0"/>
              <a:t>– This program guarantees the bank deposits of investors up to a certain amount.  Meaning that if the bank should lose your money, the federal government guarantees that you will be reimbursed!  It still exists today.</a:t>
            </a:r>
          </a:p>
          <a:p>
            <a:r>
              <a:rPr lang="en-US" i="1" u="sng" dirty="0" smtClean="0">
                <a:effectLst>
                  <a:outerShdw blurRad="38100" dist="38100" dir="2700000" algn="tl">
                    <a:srgbClr val="000000">
                      <a:alpha val="43137"/>
                    </a:srgbClr>
                  </a:outerShdw>
                </a:effectLst>
              </a:rPr>
              <a:t>Securities and Exchange Commission </a:t>
            </a:r>
            <a:r>
              <a:rPr lang="en-US" dirty="0" smtClean="0">
                <a:effectLst>
                  <a:outerShdw blurRad="38100" dist="38100" dir="2700000" algn="tl">
                    <a:srgbClr val="000000">
                      <a:alpha val="43137"/>
                    </a:srgbClr>
                  </a:outerShdw>
                </a:effectLst>
              </a:rPr>
              <a:t>(SEC)</a:t>
            </a:r>
            <a:r>
              <a:rPr lang="en-US" dirty="0" smtClean="0"/>
              <a:t> – This government agency supervised transactions on stock market exchanges, in hopes of preventing the sort of speculation and reckless trading which made the Stock Market collapse October 29, 1929.  It still exists today.</a:t>
            </a:r>
            <a:endParaRPr lang="en-US" dirty="0"/>
          </a:p>
        </p:txBody>
      </p:sp>
      <p:pic>
        <p:nvPicPr>
          <p:cNvPr id="5" name="Content Placeholder 4"/>
          <p:cNvPicPr>
            <a:picLocks noGrp="1" noChangeAspect="1"/>
          </p:cNvPicPr>
          <p:nvPr>
            <p:ph sz="quarter" idx="2"/>
          </p:nvPr>
        </p:nvPicPr>
        <p:blipFill>
          <a:blip r:embed="rId2">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5629131" y="1752600"/>
            <a:ext cx="3549505" cy="4338284"/>
          </a:xfrm>
        </p:spPr>
      </p:pic>
    </p:spTree>
    <p:extLst>
      <p:ext uri="{BB962C8B-B14F-4D97-AF65-F5344CB8AC3E}">
        <p14:creationId xmlns:p14="http://schemas.microsoft.com/office/powerpoint/2010/main" val="123506880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Labor Unions Gain Strength</a:t>
            </a:r>
            <a:endParaRPr lang="en-US" dirty="0"/>
          </a:p>
        </p:txBody>
      </p:sp>
      <p:sp>
        <p:nvSpPr>
          <p:cNvPr id="3" name="Content Placeholder 2"/>
          <p:cNvSpPr>
            <a:spLocks noGrp="1"/>
          </p:cNvSpPr>
          <p:nvPr>
            <p:ph sz="quarter" idx="1"/>
          </p:nvPr>
        </p:nvSpPr>
        <p:spPr/>
        <p:txBody>
          <a:bodyPr>
            <a:normAutofit fontScale="77500" lnSpcReduction="20000"/>
          </a:bodyPr>
          <a:lstStyle/>
          <a:p>
            <a:pPr marL="0" indent="0">
              <a:buNone/>
            </a:pPr>
            <a:r>
              <a:rPr lang="en-US" dirty="0" smtClean="0"/>
              <a:t>Labor Unions gained strength during the Great Depression Era.  President Franklin Roosevelt was a strong supporter of unions.  The fact that so many people were so poor meant that wages dropped considerably, and FDR – along with most labor unions – believed that a minimum wage must be established.   Groups like the Congress of Industrial Organization organized effective strikes and the United Auto Workers carried out the first ever Sit-In Strike, in Flint, Michigan. </a:t>
            </a:r>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5058741" y="1589088"/>
            <a:ext cx="3458817" cy="4572000"/>
          </a:xfrm>
        </p:spPr>
      </p:pic>
    </p:spTree>
    <p:extLst>
      <p:ext uri="{BB962C8B-B14F-4D97-AF65-F5344CB8AC3E}">
        <p14:creationId xmlns:p14="http://schemas.microsoft.com/office/powerpoint/2010/main" val="8770728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Social Security Administration</a:t>
            </a:r>
            <a:endParaRPr lang="en-US" dirty="0"/>
          </a:p>
        </p:txBody>
      </p:sp>
      <p:sp>
        <p:nvSpPr>
          <p:cNvPr id="3" name="Content Placeholder 2"/>
          <p:cNvSpPr>
            <a:spLocks noGrp="1"/>
          </p:cNvSpPr>
          <p:nvPr>
            <p:ph sz="quarter" idx="1"/>
          </p:nvPr>
        </p:nvSpPr>
        <p:spPr/>
        <p:txBody>
          <a:bodyPr>
            <a:normAutofit fontScale="85000" lnSpcReduction="20000"/>
          </a:bodyPr>
          <a:lstStyle/>
          <a:p>
            <a:r>
              <a:rPr lang="en-US" i="1" u="sng" dirty="0" smtClean="0">
                <a:effectLst>
                  <a:outerShdw blurRad="38100" dist="38100" dir="2700000" algn="tl">
                    <a:srgbClr val="000000">
                      <a:alpha val="43137"/>
                    </a:srgbClr>
                  </a:outerShdw>
                </a:effectLst>
              </a:rPr>
              <a:t>The Social Security Act </a:t>
            </a:r>
            <a:r>
              <a:rPr lang="en-US" i="1" dirty="0" smtClean="0">
                <a:effectLst>
                  <a:outerShdw blurRad="38100" dist="38100" dir="2700000" algn="tl">
                    <a:srgbClr val="000000">
                      <a:alpha val="43137"/>
                    </a:srgbClr>
                  </a:outerShdw>
                </a:effectLst>
              </a:rPr>
              <a:t>(SSA) </a:t>
            </a:r>
            <a:r>
              <a:rPr lang="en-US" dirty="0" smtClean="0"/>
              <a:t>is one of the New Deal programs which is still with us today.  The program sends out government payments – taken out of worker’s paychecks.  The money distributed provides </a:t>
            </a:r>
            <a:r>
              <a:rPr lang="en-US" dirty="0"/>
              <a:t>s</a:t>
            </a:r>
            <a:r>
              <a:rPr lang="en-US" dirty="0" smtClean="0"/>
              <a:t>afeguards for unemployed workers, the elderly, the disabled, and dependent children of the poor.</a:t>
            </a:r>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974590" y="1589088"/>
            <a:ext cx="3627120" cy="4572000"/>
          </a:xfrm>
        </p:spPr>
      </p:pic>
    </p:spTree>
    <p:extLst>
      <p:ext uri="{BB962C8B-B14F-4D97-AF65-F5344CB8AC3E}">
        <p14:creationId xmlns:p14="http://schemas.microsoft.com/office/powerpoint/2010/main" val="221452327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New Deal’s Legacy</a:t>
            </a:r>
            <a:endParaRPr lang="en-US" dirty="0"/>
          </a:p>
        </p:txBody>
      </p:sp>
      <p:sp>
        <p:nvSpPr>
          <p:cNvPr id="3" name="Content Placeholder 2"/>
          <p:cNvSpPr>
            <a:spLocks noGrp="1"/>
          </p:cNvSpPr>
          <p:nvPr>
            <p:ph sz="quarter" idx="1"/>
          </p:nvPr>
        </p:nvSpPr>
        <p:spPr>
          <a:xfrm>
            <a:off x="76200" y="1589566"/>
            <a:ext cx="3048000" cy="4887433"/>
          </a:xfrm>
        </p:spPr>
        <p:txBody>
          <a:bodyPr>
            <a:normAutofit fontScale="85000" lnSpcReduction="20000"/>
          </a:bodyPr>
          <a:lstStyle/>
          <a:p>
            <a:r>
              <a:rPr lang="en-US" dirty="0" smtClean="0"/>
              <a:t>The government has a responsibility to provide public services.</a:t>
            </a:r>
          </a:p>
          <a:p>
            <a:r>
              <a:rPr lang="en-US" dirty="0" smtClean="0"/>
              <a:t>The government has a role to play intervening in the economy (no laissez-faire) </a:t>
            </a:r>
          </a:p>
          <a:p>
            <a:r>
              <a:rPr lang="en-US" dirty="0" smtClean="0"/>
              <a:t>The government must promote the general welfare. </a:t>
            </a:r>
            <a:endParaRPr lang="en-US" dirty="0"/>
          </a:p>
        </p:txBody>
      </p:sp>
      <p:sp>
        <p:nvSpPr>
          <p:cNvPr id="4" name="Content Placeholder 3"/>
          <p:cNvSpPr>
            <a:spLocks noGrp="1"/>
          </p:cNvSpPr>
          <p:nvPr>
            <p:ph sz="quarter" idx="2"/>
          </p:nvPr>
        </p:nvSpPr>
        <p:spPr>
          <a:xfrm>
            <a:off x="3200400" y="1589566"/>
            <a:ext cx="5867400" cy="5116033"/>
          </a:xfrm>
        </p:spPr>
        <p:txBody>
          <a:bodyPr>
            <a:normAutofit fontScale="85000" lnSpcReduction="20000"/>
          </a:bodyPr>
          <a:lstStyle/>
          <a:p>
            <a:pPr marL="0" indent="0">
              <a:buNone/>
            </a:pPr>
            <a:r>
              <a:rPr lang="en-US" dirty="0">
                <a:latin typeface="Monotype Corsiva" panose="03010101010201010101" pitchFamily="66" charset="0"/>
              </a:rPr>
              <a:t>“When land failed, our ancestors moved on to better land. It was always possible to push back the frontier, but the frontier has now disappeared. Our task involves the making of a better living out of the lands that we have.  So, also, security was attained in the earlier days through the interdependence of members of families upon each other and of the families within a small community upon each other. The complexities of great communities and of organized industry make less real these simple means of security. Therefore, we are compelled to employ the active interest of the Nation as a whole through government in order to encourage a greater security for each individual who composes it.”</a:t>
            </a:r>
          </a:p>
          <a:p>
            <a:pPr marL="1143000" lvl="3" indent="0">
              <a:buNone/>
            </a:pPr>
            <a:r>
              <a:rPr lang="en-US" dirty="0">
                <a:latin typeface="Monotype Corsiva" panose="03010101010201010101" pitchFamily="66" charset="0"/>
              </a:rPr>
              <a:t>	</a:t>
            </a:r>
            <a:r>
              <a:rPr lang="en-US" dirty="0" smtClean="0">
                <a:latin typeface="Monotype Corsiva" panose="03010101010201010101" pitchFamily="66" charset="0"/>
              </a:rPr>
              <a:t>	</a:t>
            </a:r>
            <a:r>
              <a:rPr lang="en-US" b="1" dirty="0" smtClean="0">
                <a:effectLst>
                  <a:outerShdw blurRad="38100" dist="38100" dir="2700000" algn="tl">
                    <a:srgbClr val="000000">
                      <a:alpha val="43137"/>
                    </a:srgbClr>
                  </a:outerShdw>
                </a:effectLst>
                <a:latin typeface="Monotype Corsiva" panose="03010101010201010101" pitchFamily="66" charset="0"/>
              </a:rPr>
              <a:t>- Franklin Delano Roosevelt</a:t>
            </a:r>
            <a:endParaRPr lang="en-US" b="1" dirty="0">
              <a:effectLst>
                <a:outerShdw blurRad="38100" dist="38100" dir="2700000" algn="tl">
                  <a:srgbClr val="000000">
                    <a:alpha val="43137"/>
                  </a:srgbClr>
                </a:outerShdw>
              </a:effectLst>
              <a:latin typeface="Monotype Corsiva" panose="03010101010201010101" pitchFamily="66" charset="0"/>
            </a:endParaRPr>
          </a:p>
          <a:p>
            <a:endParaRPr lang="en-US" dirty="0"/>
          </a:p>
        </p:txBody>
      </p:sp>
    </p:spTree>
    <p:extLst>
      <p:ext uri="{BB962C8B-B14F-4D97-AF65-F5344CB8AC3E}">
        <p14:creationId xmlns:p14="http://schemas.microsoft.com/office/powerpoint/2010/main" val="246285208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idx="1"/>
          </p:nvPr>
        </p:nvSpPr>
        <p:spPr/>
        <p:txBody>
          <a:bodyPr/>
          <a:lstStyle/>
          <a:p>
            <a:r>
              <a:rPr lang="en-US" dirty="0" smtClean="0"/>
              <a:t>Vocabulary and Points of Emphasis on the SOL</a:t>
            </a:r>
            <a:endParaRPr lang="en-US" dirty="0"/>
          </a:p>
        </p:txBody>
      </p:sp>
      <p:sp>
        <p:nvSpPr>
          <p:cNvPr id="5" name="Title 4"/>
          <p:cNvSpPr>
            <a:spLocks noGrp="1"/>
          </p:cNvSpPr>
          <p:nvPr>
            <p:ph type="title"/>
          </p:nvPr>
        </p:nvSpPr>
        <p:spPr/>
        <p:txBody>
          <a:bodyPr>
            <a:normAutofit fontScale="90000"/>
          </a:bodyPr>
          <a:lstStyle/>
          <a:p>
            <a:r>
              <a:rPr lang="en-US" dirty="0" smtClean="0"/>
              <a:t>Textbook Answers on the New Deal</a:t>
            </a:r>
            <a:endParaRPr lang="en-US" dirty="0"/>
          </a:p>
        </p:txBody>
      </p:sp>
    </p:spTree>
    <p:extLst>
      <p:ext uri="{BB962C8B-B14F-4D97-AF65-F5344CB8AC3E}">
        <p14:creationId xmlns:p14="http://schemas.microsoft.com/office/powerpoint/2010/main" val="109684598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“Buying on the Margin”</a:t>
            </a:r>
            <a:endParaRPr lang="en-US" dirty="0"/>
          </a:p>
        </p:txBody>
      </p:sp>
      <p:sp>
        <p:nvSpPr>
          <p:cNvPr id="7" name="Content Placeholder 6"/>
          <p:cNvSpPr>
            <a:spLocks noGrp="1"/>
          </p:cNvSpPr>
          <p:nvPr>
            <p:ph sz="quarter" idx="1"/>
          </p:nvPr>
        </p:nvSpPr>
        <p:spPr>
          <a:xfrm>
            <a:off x="228600" y="1589566"/>
            <a:ext cx="4267200" cy="5116033"/>
          </a:xfrm>
        </p:spPr>
        <p:txBody>
          <a:bodyPr>
            <a:normAutofit fontScale="85000" lnSpcReduction="20000"/>
          </a:bodyPr>
          <a:lstStyle/>
          <a:p>
            <a:pPr marL="0" indent="0">
              <a:buNone/>
            </a:pPr>
            <a:r>
              <a:rPr lang="en-US" dirty="0" smtClean="0"/>
              <a:t>Borrowing money from a bank in order to invest in the Stock Exchange is referred to as buying “on the margin.”  In other words, the margin of gain.  The hope was to significantly increase the stockbroker’s profits on a wise purchase.  However, when stocks decreased in value, it left the stockbroker on the hook for the full amount of his loan.  In 1929, stockbrokers had no ability to repay all that they had borrowed. </a:t>
            </a:r>
            <a:endParaRPr lang="en-US" dirty="0"/>
          </a:p>
        </p:txBody>
      </p:sp>
      <p:pic>
        <p:nvPicPr>
          <p:cNvPr id="2" name="Content Placeholder 1"/>
          <p:cNvPicPr>
            <a:picLocks noGrp="1" noChangeAspect="1"/>
          </p:cNvPicPr>
          <p:nvPr>
            <p:ph sz="quarter" idx="2"/>
          </p:nvPr>
        </p:nvPicPr>
        <p:blipFill>
          <a:blip r:embed="rId2">
            <a:duotone>
              <a:prstClr val="black"/>
              <a:schemeClr val="accent1">
                <a:tint val="45000"/>
                <a:satMod val="400000"/>
              </a:schemeClr>
            </a:duotone>
            <a:extLst>
              <a:ext uri="{28A0092B-C50C-407E-A947-70E740481C1C}">
                <a14:useLocalDpi xmlns:a14="http://schemas.microsoft.com/office/drawing/2010/main" val="0"/>
              </a:ext>
            </a:extLst>
          </a:blip>
          <a:stretch>
            <a:fillRect/>
          </a:stretch>
        </p:blipFill>
        <p:spPr>
          <a:xfrm>
            <a:off x="4311555" y="2133600"/>
            <a:ext cx="4421875" cy="3429000"/>
          </a:xfrm>
        </p:spPr>
      </p:pic>
    </p:spTree>
    <p:extLst>
      <p:ext uri="{BB962C8B-B14F-4D97-AF65-F5344CB8AC3E}">
        <p14:creationId xmlns:p14="http://schemas.microsoft.com/office/powerpoint/2010/main" val="96130082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762000" y="273050"/>
            <a:ext cx="7772400" cy="869950"/>
          </a:xfrm>
        </p:spPr>
        <p:txBody>
          <a:bodyPr>
            <a:noAutofit/>
          </a:bodyPr>
          <a:lstStyle/>
          <a:p>
            <a:r>
              <a:rPr lang="en-US" sz="3200" dirty="0" smtClean="0"/>
              <a:t>Over Speculation: Buying “On the Margin”, a 1920s Tradition on Wall St.</a:t>
            </a:r>
            <a:endParaRPr lang="en-US" sz="3200" dirty="0"/>
          </a:p>
        </p:txBody>
      </p:sp>
      <p:sp>
        <p:nvSpPr>
          <p:cNvPr id="6" name="Text Placeholder 5"/>
          <p:cNvSpPr>
            <a:spLocks noGrp="1"/>
          </p:cNvSpPr>
          <p:nvPr>
            <p:ph type="body" idx="2"/>
          </p:nvPr>
        </p:nvSpPr>
        <p:spPr>
          <a:xfrm>
            <a:off x="228600" y="1752600"/>
            <a:ext cx="2209800" cy="4724400"/>
          </a:xfrm>
        </p:spPr>
        <p:txBody>
          <a:bodyPr/>
          <a:lstStyle/>
          <a:p>
            <a:r>
              <a:rPr lang="en-US" dirty="0" smtClean="0"/>
              <a:t>Buying on the margin allowed stockbrokers to use “other people’s money” to purchase stock.  This practice allowed investors to make out like bandits during good times, earning up to ten times the profits they might have otherwise.  But when the Stock Market bottomed out, innocent Americans lost out!</a:t>
            </a:r>
            <a:endParaRPr lang="en-US" dirty="0"/>
          </a:p>
        </p:txBody>
      </p:sp>
      <p:pic>
        <p:nvPicPr>
          <p:cNvPr id="7" name="Content Placeholder 6"/>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2521591" y="1752600"/>
            <a:ext cx="6082018" cy="4419600"/>
          </a:xfrm>
        </p:spPr>
      </p:pic>
    </p:spTree>
    <p:extLst>
      <p:ext uri="{BB962C8B-B14F-4D97-AF65-F5344CB8AC3E}">
        <p14:creationId xmlns:p14="http://schemas.microsoft.com/office/powerpoint/2010/main" val="423066490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Speculation </a:t>
            </a:r>
            <a:endParaRPr lang="en-US" dirty="0"/>
          </a:p>
        </p:txBody>
      </p:sp>
      <p:sp>
        <p:nvSpPr>
          <p:cNvPr id="3" name="Content Placeholder 2"/>
          <p:cNvSpPr>
            <a:spLocks noGrp="1"/>
          </p:cNvSpPr>
          <p:nvPr>
            <p:ph sz="quarter" idx="1"/>
          </p:nvPr>
        </p:nvSpPr>
        <p:spPr>
          <a:xfrm>
            <a:off x="304800" y="1589566"/>
            <a:ext cx="4191000" cy="4963633"/>
          </a:xfrm>
        </p:spPr>
        <p:txBody>
          <a:bodyPr>
            <a:normAutofit fontScale="85000" lnSpcReduction="10000"/>
          </a:bodyPr>
          <a:lstStyle/>
          <a:p>
            <a:pPr marL="0" indent="0">
              <a:buNone/>
            </a:pPr>
            <a:r>
              <a:rPr lang="en-US" dirty="0" smtClean="0"/>
              <a:t>Speculation is simply the reckless purchasing of stock in companies in order to pursue profits.  Without inspecting the health of a company, investors might buy shares in a company which had been making money recently.  If they sold the stock quickly after purchasing it for a quick gain, they made money.  When the stock slipped in value, though, they were simply out of luck!</a:t>
            </a:r>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800600" y="1828859"/>
            <a:ext cx="3733800" cy="4485045"/>
          </a:xfrm>
        </p:spPr>
      </p:pic>
    </p:spTree>
    <p:extLst>
      <p:ext uri="{BB962C8B-B14F-4D97-AF65-F5344CB8AC3E}">
        <p14:creationId xmlns:p14="http://schemas.microsoft.com/office/powerpoint/2010/main" val="404449658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October 29</a:t>
            </a:r>
            <a:r>
              <a:rPr lang="en-US" baseline="30000" dirty="0" smtClean="0"/>
              <a:t>th</a:t>
            </a:r>
            <a:r>
              <a:rPr lang="en-US" dirty="0" smtClean="0"/>
              <a:t>, 1929: “Black Tuesday” </a:t>
            </a:r>
            <a:endParaRPr lang="en-US" dirty="0"/>
          </a:p>
        </p:txBody>
      </p:sp>
      <p:sp>
        <p:nvSpPr>
          <p:cNvPr id="3" name="Content Placeholder 2"/>
          <p:cNvSpPr>
            <a:spLocks noGrp="1"/>
          </p:cNvSpPr>
          <p:nvPr>
            <p:ph sz="quarter" idx="1"/>
          </p:nvPr>
        </p:nvSpPr>
        <p:spPr/>
        <p:txBody>
          <a:bodyPr>
            <a:normAutofit fontScale="92500" lnSpcReduction="20000"/>
          </a:bodyPr>
          <a:lstStyle/>
          <a:p>
            <a:pPr marL="0" indent="0">
              <a:buNone/>
            </a:pPr>
            <a:r>
              <a:rPr lang="en-US" dirty="0" smtClean="0"/>
              <a:t>“Black Tuesday” was the day the Stock Market crashed in New York City.  The value of companies was reduced to virtually nothing in many cases.  Stockbrokers sold their shares of companies to anyone who would buy – for less and less money as the day dragged on.  Nothing could slow the downward spiral. </a:t>
            </a:r>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876800" y="1699104"/>
            <a:ext cx="3333750" cy="4352925"/>
          </a:xfrm>
        </p:spPr>
      </p:pic>
    </p:spTree>
    <p:extLst>
      <p:ext uri="{BB962C8B-B14F-4D97-AF65-F5344CB8AC3E}">
        <p14:creationId xmlns:p14="http://schemas.microsoft.com/office/powerpoint/2010/main" val="348076286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Bank Runs and 9,000 Failed Banks</a:t>
            </a:r>
            <a:endParaRPr lang="en-US" dirty="0"/>
          </a:p>
        </p:txBody>
      </p:sp>
      <p:sp>
        <p:nvSpPr>
          <p:cNvPr id="3" name="Content Placeholder 2"/>
          <p:cNvSpPr>
            <a:spLocks noGrp="1"/>
          </p:cNvSpPr>
          <p:nvPr>
            <p:ph sz="quarter" idx="1"/>
          </p:nvPr>
        </p:nvSpPr>
        <p:spPr>
          <a:xfrm>
            <a:off x="381000" y="1589566"/>
            <a:ext cx="3352800" cy="5039833"/>
          </a:xfrm>
        </p:spPr>
        <p:txBody>
          <a:bodyPr>
            <a:normAutofit fontScale="85000" lnSpcReduction="20000"/>
          </a:bodyPr>
          <a:lstStyle/>
          <a:p>
            <a:pPr marL="0" indent="0">
              <a:buNone/>
            </a:pPr>
            <a:r>
              <a:rPr lang="en-US" dirty="0" smtClean="0"/>
              <a:t>When the holders of savings accounts in banks across the United States began to realize the their own savings accounts may be in jeopardy, they immediately headed to the bank to withdraw their savings.  Only a precious few were able to get to the bank before funds ran out.  The banks failed, and savings were never refunded. </a:t>
            </a:r>
            <a:endParaRPr lang="en-US" dirty="0"/>
          </a:p>
        </p:txBody>
      </p:sp>
      <p:pic>
        <p:nvPicPr>
          <p:cNvPr id="5" name="Content Placeholder 4"/>
          <p:cNvPicPr>
            <a:picLocks noGrp="1" noChangeAspect="1"/>
          </p:cNvPicPr>
          <p:nvPr>
            <p:ph sz="quarter" idx="2"/>
          </p:nvPr>
        </p:nvPicPr>
        <p:blipFill>
          <a:blip r:embed="rId2" cstate="print">
            <a:extLst>
              <a:ext uri="{28A0092B-C50C-407E-A947-70E740481C1C}">
                <a14:useLocalDpi xmlns:a14="http://schemas.microsoft.com/office/drawing/2010/main" val="0"/>
              </a:ext>
            </a:extLst>
          </a:blip>
          <a:stretch>
            <a:fillRect/>
          </a:stretch>
        </p:blipFill>
        <p:spPr>
          <a:xfrm>
            <a:off x="3757683" y="1905000"/>
            <a:ext cx="5076877" cy="3810000"/>
          </a:xfrm>
        </p:spPr>
      </p:pic>
    </p:spTree>
    <p:extLst>
      <p:ext uri="{BB962C8B-B14F-4D97-AF65-F5344CB8AC3E}">
        <p14:creationId xmlns:p14="http://schemas.microsoft.com/office/powerpoint/2010/main" val="353499014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Hawley-Smoot Tariff Law</a:t>
            </a:r>
            <a:endParaRPr lang="en-US" dirty="0"/>
          </a:p>
        </p:txBody>
      </p:sp>
      <p:sp>
        <p:nvSpPr>
          <p:cNvPr id="3" name="Content Placeholder 2"/>
          <p:cNvSpPr>
            <a:spLocks noGrp="1"/>
          </p:cNvSpPr>
          <p:nvPr>
            <p:ph sz="quarter" idx="1"/>
          </p:nvPr>
        </p:nvSpPr>
        <p:spPr>
          <a:xfrm>
            <a:off x="381000" y="1589566"/>
            <a:ext cx="4114800" cy="5039833"/>
          </a:xfrm>
        </p:spPr>
        <p:txBody>
          <a:bodyPr>
            <a:normAutofit fontScale="85000" lnSpcReduction="20000"/>
          </a:bodyPr>
          <a:lstStyle/>
          <a:p>
            <a:pPr marL="0" indent="0">
              <a:buNone/>
            </a:pPr>
            <a:r>
              <a:rPr lang="en-US" dirty="0" smtClean="0"/>
              <a:t>Passed in the year 1930, the Hawley-Smoot Tariff was a “protective” tariff which set the excise tax on imported goods at one of the highest levels ever.  This was intended to protect American businesses.  Unfortunately, when many European nations and important trade partners across the globe retaliated by raising their own tariffs, it shut many American companies out of foreign markets.  Overall, this hurt the economy. </a:t>
            </a:r>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561681" y="1981200"/>
            <a:ext cx="4114800" cy="4114800"/>
          </a:xfrm>
        </p:spPr>
      </p:pic>
    </p:spTree>
    <p:extLst>
      <p:ext uri="{BB962C8B-B14F-4D97-AF65-F5344CB8AC3E}">
        <p14:creationId xmlns:p14="http://schemas.microsoft.com/office/powerpoint/2010/main" val="264165466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Dust Bowl</a:t>
            </a:r>
            <a:endParaRPr lang="en-US" dirty="0"/>
          </a:p>
        </p:txBody>
      </p:sp>
      <p:sp>
        <p:nvSpPr>
          <p:cNvPr id="3" name="Content Placeholder 2"/>
          <p:cNvSpPr>
            <a:spLocks noGrp="1"/>
          </p:cNvSpPr>
          <p:nvPr>
            <p:ph sz="quarter" idx="1"/>
          </p:nvPr>
        </p:nvSpPr>
        <p:spPr/>
        <p:txBody>
          <a:bodyPr>
            <a:normAutofit lnSpcReduction="10000"/>
          </a:bodyPr>
          <a:lstStyle/>
          <a:p>
            <a:pPr marL="0" indent="0">
              <a:buNone/>
            </a:pPr>
            <a:r>
              <a:rPr lang="en-US" dirty="0" smtClean="0"/>
              <a:t>During the 1930s, an environmental disaster destroyed good farmland in the Midwest.  On the south plains, years of drought and poor soil conservation methods resulted in the land literally lifting off an blowing away in enormous dust storms.</a:t>
            </a:r>
            <a:endParaRPr lang="en-US" dirty="0"/>
          </a:p>
        </p:txBody>
      </p:sp>
      <p:pic>
        <p:nvPicPr>
          <p:cNvPr id="9" name="Content Placeholder 8"/>
          <p:cNvPicPr>
            <a:picLocks noGrp="1" noChangeAspect="1"/>
          </p:cNvPicPr>
          <p:nvPr>
            <p:ph sz="quarter" idx="2"/>
          </p:nvPr>
        </p:nvPicPr>
        <p:blipFill>
          <a:blip r:embed="rId2"/>
          <a:stretch>
            <a:fillRect/>
          </a:stretch>
        </p:blipFill>
        <p:spPr>
          <a:xfrm>
            <a:off x="4267200" y="1752600"/>
            <a:ext cx="4349750" cy="4588986"/>
          </a:xfrm>
          <a:prstGeom prst="rect">
            <a:avLst/>
          </a:prstGeom>
        </p:spPr>
      </p:pic>
    </p:spTree>
    <p:extLst>
      <p:ext uri="{BB962C8B-B14F-4D97-AF65-F5344CB8AC3E}">
        <p14:creationId xmlns:p14="http://schemas.microsoft.com/office/powerpoint/2010/main" val="166767080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The Dust Bowl - Images</a:t>
            </a:r>
            <a:endParaRPr lang="en-US" dirty="0"/>
          </a:p>
        </p:txBody>
      </p:sp>
      <p:pic>
        <p:nvPicPr>
          <p:cNvPr id="7" name="Content Placeholder 6"/>
          <p:cNvPicPr>
            <a:picLocks noGrp="1" noChangeAspect="1"/>
          </p:cNvPicPr>
          <p:nvPr>
            <p:ph sz="quarter" idx="1"/>
          </p:nvPr>
        </p:nvPicPr>
        <p:blipFill>
          <a:blip r:embed="rId2"/>
          <a:stretch>
            <a:fillRect/>
          </a:stretch>
        </p:blipFill>
        <p:spPr>
          <a:xfrm>
            <a:off x="1115707" y="1600200"/>
            <a:ext cx="7147535" cy="4495800"/>
          </a:xfrm>
          <a:prstGeom prst="rect">
            <a:avLst/>
          </a:prstGeom>
        </p:spPr>
      </p:pic>
    </p:spTree>
    <p:extLst>
      <p:ext uri="{BB962C8B-B14F-4D97-AF65-F5344CB8AC3E}">
        <p14:creationId xmlns:p14="http://schemas.microsoft.com/office/powerpoint/2010/main" val="14197960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Dust Bowl - Images</a:t>
            </a:r>
            <a:endParaRPr lang="en-US" dirty="0"/>
          </a:p>
        </p:txBody>
      </p:sp>
      <p:pic>
        <p:nvPicPr>
          <p:cNvPr id="4" name="Content Placeholder 3"/>
          <p:cNvPicPr>
            <a:picLocks noGrp="1" noChangeAspect="1"/>
          </p:cNvPicPr>
          <p:nvPr>
            <p:ph sz="quarter" idx="1"/>
          </p:nvPr>
        </p:nvPicPr>
        <p:blipFill>
          <a:blip r:embed="rId2"/>
          <a:stretch>
            <a:fillRect/>
          </a:stretch>
        </p:blipFill>
        <p:spPr>
          <a:xfrm>
            <a:off x="1143000" y="1752600"/>
            <a:ext cx="6775704" cy="4457700"/>
          </a:xfrm>
          <a:prstGeom prst="rect">
            <a:avLst/>
          </a:prstGeom>
        </p:spPr>
      </p:pic>
    </p:spTree>
    <p:extLst>
      <p:ext uri="{BB962C8B-B14F-4D97-AF65-F5344CB8AC3E}">
        <p14:creationId xmlns:p14="http://schemas.microsoft.com/office/powerpoint/2010/main" val="322951463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Dust Bowl - Images</a:t>
            </a:r>
            <a:endParaRPr lang="en-US" dirty="0"/>
          </a:p>
        </p:txBody>
      </p:sp>
      <p:pic>
        <p:nvPicPr>
          <p:cNvPr id="1026" name="Picture 2" descr="http://media-2.web.britannica.com/eb-media/61/79961-004-14C26441.jpg"/>
          <p:cNvPicPr>
            <a:picLocks noGrp="1" noChangeAspect="1" noChangeArrowheads="1"/>
          </p:cNvPicPr>
          <p:nvPr>
            <p:ph sz="quarter" idx="1"/>
          </p:nvPr>
        </p:nvPicPr>
        <p:blipFill>
          <a:blip r:embed="rId2">
            <a:extLst>
              <a:ext uri="{28A0092B-C50C-407E-A947-70E740481C1C}">
                <a14:useLocalDpi xmlns:a14="http://schemas.microsoft.com/office/drawing/2010/main" val="0"/>
              </a:ext>
            </a:extLst>
          </a:blip>
          <a:srcRect/>
          <a:stretch>
            <a:fillRect/>
          </a:stretch>
        </p:blipFill>
        <p:spPr bwMode="auto">
          <a:xfrm>
            <a:off x="1847303" y="1600200"/>
            <a:ext cx="5684344" cy="4495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7144411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The Dust Bowl – Images</a:t>
            </a:r>
            <a:endParaRPr lang="en-US" dirty="0"/>
          </a:p>
        </p:txBody>
      </p:sp>
      <p:pic>
        <p:nvPicPr>
          <p:cNvPr id="4" name="Content Placeholder 3"/>
          <p:cNvPicPr>
            <a:picLocks noGrp="1" noChangeAspect="1"/>
          </p:cNvPicPr>
          <p:nvPr>
            <p:ph sz="quarter" idx="1"/>
          </p:nvPr>
        </p:nvPicPr>
        <p:blipFill>
          <a:blip r:embed="rId2"/>
          <a:stretch>
            <a:fillRect/>
          </a:stretch>
        </p:blipFill>
        <p:spPr>
          <a:xfrm>
            <a:off x="1647919" y="1600200"/>
            <a:ext cx="6083112" cy="4495800"/>
          </a:xfrm>
          <a:prstGeom prst="rect">
            <a:avLst/>
          </a:prstGeom>
        </p:spPr>
      </p:pic>
    </p:spTree>
    <p:extLst>
      <p:ext uri="{BB962C8B-B14F-4D97-AF65-F5344CB8AC3E}">
        <p14:creationId xmlns:p14="http://schemas.microsoft.com/office/powerpoint/2010/main" val="420904555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The Dust Bowl – Images</a:t>
            </a:r>
            <a:endParaRPr lang="en-US" dirty="0"/>
          </a:p>
        </p:txBody>
      </p:sp>
      <p:pic>
        <p:nvPicPr>
          <p:cNvPr id="4" name="Content Placeholder 3"/>
          <p:cNvPicPr>
            <a:picLocks noGrp="1" noChangeAspect="1"/>
          </p:cNvPicPr>
          <p:nvPr>
            <p:ph sz="quarter" idx="1"/>
          </p:nvPr>
        </p:nvPicPr>
        <p:blipFill>
          <a:blip r:embed="rId2"/>
          <a:stretch>
            <a:fillRect/>
          </a:stretch>
        </p:blipFill>
        <p:spPr>
          <a:xfrm>
            <a:off x="612775" y="1637436"/>
            <a:ext cx="8153400" cy="4421328"/>
          </a:xfrm>
          <a:prstGeom prst="rect">
            <a:avLst/>
          </a:prstGeom>
        </p:spPr>
      </p:pic>
    </p:spTree>
    <p:extLst>
      <p:ext uri="{BB962C8B-B14F-4D97-AF65-F5344CB8AC3E}">
        <p14:creationId xmlns:p14="http://schemas.microsoft.com/office/powerpoint/2010/main" val="140877422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Over Extension of Credit</a:t>
            </a:r>
            <a:endParaRPr lang="en-US" dirty="0"/>
          </a:p>
        </p:txBody>
      </p:sp>
      <p:sp>
        <p:nvSpPr>
          <p:cNvPr id="3" name="Text Placeholder 2"/>
          <p:cNvSpPr>
            <a:spLocks noGrp="1"/>
          </p:cNvSpPr>
          <p:nvPr>
            <p:ph type="body" idx="2"/>
          </p:nvPr>
        </p:nvSpPr>
        <p:spPr>
          <a:xfrm>
            <a:off x="228600" y="1752600"/>
            <a:ext cx="1981200" cy="4800600"/>
          </a:xfrm>
        </p:spPr>
        <p:txBody>
          <a:bodyPr>
            <a:normAutofit fontScale="92500" lnSpcReduction="10000"/>
          </a:bodyPr>
          <a:lstStyle/>
          <a:p>
            <a:r>
              <a:rPr lang="en-US" dirty="0" smtClean="0"/>
              <a:t>Expanding credit to consumers was a large part of the expansion of the economy during the 1920s, as well.  However, granting credit is only a good plan when people can pay off their debts.  After the Stock Market Crash, many Americans were unable to pay their creditors off, prolonging the pain of the Great Depression…</a:t>
            </a:r>
            <a:endParaRPr lang="en-US" dirty="0"/>
          </a:p>
        </p:txBody>
      </p:sp>
      <p:pic>
        <p:nvPicPr>
          <p:cNvPr id="5" name="Content Placeholder 4"/>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2368340" y="1752600"/>
            <a:ext cx="6388520" cy="4419600"/>
          </a:xfrm>
        </p:spPr>
      </p:pic>
    </p:spTree>
    <p:extLst>
      <p:ext uri="{BB962C8B-B14F-4D97-AF65-F5344CB8AC3E}">
        <p14:creationId xmlns:p14="http://schemas.microsoft.com/office/powerpoint/2010/main" val="1071995782"/>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John Steinbeck’s </a:t>
            </a:r>
            <a:r>
              <a:rPr lang="en-US" i="1" u="sng" dirty="0" smtClean="0"/>
              <a:t>The Grapes of Wrath</a:t>
            </a:r>
            <a:endParaRPr lang="en-US" i="1" u="sng" dirty="0"/>
          </a:p>
        </p:txBody>
      </p:sp>
      <p:sp>
        <p:nvSpPr>
          <p:cNvPr id="3" name="Content Placeholder 2"/>
          <p:cNvSpPr>
            <a:spLocks noGrp="1"/>
          </p:cNvSpPr>
          <p:nvPr>
            <p:ph sz="quarter" idx="1"/>
          </p:nvPr>
        </p:nvSpPr>
        <p:spPr/>
        <p:txBody>
          <a:bodyPr/>
          <a:lstStyle/>
          <a:p>
            <a:r>
              <a:rPr lang="en-US" i="1" u="sng" dirty="0" smtClean="0"/>
              <a:t>The Grapes of Wrath </a:t>
            </a:r>
            <a:r>
              <a:rPr lang="en-US" dirty="0" smtClean="0"/>
              <a:t>is John Steinbeck’s classic novel about the Joad family – dispossessed of their land in Oklahoma, and force to emigrate West – along Route-66 to California.  </a:t>
            </a:r>
            <a:endParaRPr lang="en-US" dirty="0"/>
          </a:p>
        </p:txBody>
      </p:sp>
      <p:pic>
        <p:nvPicPr>
          <p:cNvPr id="5" name="Content Placeholder 4"/>
          <p:cNvPicPr>
            <a:picLocks noGrp="1" noChangeAspect="1"/>
          </p:cNvPicPr>
          <p:nvPr>
            <p:ph sz="quarter" idx="2"/>
          </p:nvPr>
        </p:nvPicPr>
        <p:blipFill>
          <a:blip r:embed="rId2"/>
          <a:stretch>
            <a:fillRect/>
          </a:stretch>
        </p:blipFill>
        <p:spPr>
          <a:xfrm>
            <a:off x="5294691" y="1589088"/>
            <a:ext cx="2986917" cy="4572000"/>
          </a:xfrm>
          <a:prstGeom prst="rect">
            <a:avLst/>
          </a:prstGeom>
        </p:spPr>
      </p:pic>
    </p:spTree>
    <p:extLst>
      <p:ext uri="{BB962C8B-B14F-4D97-AF65-F5344CB8AC3E}">
        <p14:creationId xmlns:p14="http://schemas.microsoft.com/office/powerpoint/2010/main" val="219655448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“Rugged Individualism”</a:t>
            </a:r>
            <a:endParaRPr lang="en-US" dirty="0"/>
          </a:p>
        </p:txBody>
      </p:sp>
      <p:sp>
        <p:nvSpPr>
          <p:cNvPr id="3" name="Content Placeholder 2"/>
          <p:cNvSpPr>
            <a:spLocks noGrp="1"/>
          </p:cNvSpPr>
          <p:nvPr>
            <p:ph sz="quarter" idx="1"/>
          </p:nvPr>
        </p:nvSpPr>
        <p:spPr>
          <a:xfrm>
            <a:off x="304800" y="1752600"/>
            <a:ext cx="2667000" cy="4953000"/>
          </a:xfrm>
        </p:spPr>
        <p:txBody>
          <a:bodyPr>
            <a:normAutofit fontScale="70000" lnSpcReduction="20000"/>
          </a:bodyPr>
          <a:lstStyle/>
          <a:p>
            <a:pPr marL="0" indent="0">
              <a:buNone/>
            </a:pPr>
            <a:r>
              <a:rPr lang="en-US" dirty="0" smtClean="0"/>
              <a:t>Republican presidents like Warren G. Harding, Calvin Coolidge, and Herbert Hoover all favored laissez-faire economic policies, and wer</a:t>
            </a:r>
            <a:r>
              <a:rPr lang="en-US" dirty="0" smtClean="0"/>
              <a:t>e therefore not prone to offer assistance to people who were in economic need.  The idea of self-reliance has always been popular; however, at the start of the Great Depression, the old ways of doing things were soon abandoned. </a:t>
            </a:r>
            <a:endParaRPr lang="en-US" dirty="0"/>
          </a:p>
        </p:txBody>
      </p:sp>
      <p:pic>
        <p:nvPicPr>
          <p:cNvPr id="5" name="Content Placeholder 4"/>
          <p:cNvPicPr>
            <a:picLocks noGrp="1" noChangeAspect="1"/>
          </p:cNvPicPr>
          <p:nvPr>
            <p:ph sz="quarter" idx="2"/>
          </p:nvPr>
        </p:nvPicPr>
        <p:blipFill>
          <a:blip r:embed="rId2" cstate="print">
            <a:extLst>
              <a:ext uri="{28A0092B-C50C-407E-A947-70E740481C1C}">
                <a14:useLocalDpi xmlns:a14="http://schemas.microsoft.com/office/drawing/2010/main" val="0"/>
              </a:ext>
            </a:extLst>
          </a:blip>
          <a:stretch>
            <a:fillRect/>
          </a:stretch>
        </p:blipFill>
        <p:spPr>
          <a:xfrm>
            <a:off x="3048000" y="1828800"/>
            <a:ext cx="5628185" cy="4221139"/>
          </a:xfrm>
        </p:spPr>
      </p:pic>
    </p:spTree>
    <p:extLst>
      <p:ext uri="{BB962C8B-B14F-4D97-AF65-F5344CB8AC3E}">
        <p14:creationId xmlns:p14="http://schemas.microsoft.com/office/powerpoint/2010/main" val="3640465150"/>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Hoover’s Reconstruction Finance Corporation, Too Little, Too Late…</a:t>
            </a:r>
            <a:endParaRPr lang="en-US" dirty="0"/>
          </a:p>
        </p:txBody>
      </p:sp>
      <p:sp>
        <p:nvSpPr>
          <p:cNvPr id="3" name="Content Placeholder 2"/>
          <p:cNvSpPr>
            <a:spLocks noGrp="1"/>
          </p:cNvSpPr>
          <p:nvPr>
            <p:ph sz="quarter" idx="1"/>
          </p:nvPr>
        </p:nvSpPr>
        <p:spPr/>
        <p:txBody>
          <a:bodyPr>
            <a:normAutofit fontScale="85000" lnSpcReduction="20000"/>
          </a:bodyPr>
          <a:lstStyle/>
          <a:p>
            <a:r>
              <a:rPr lang="en-US" dirty="0" smtClean="0"/>
              <a:t>Herbert Hoover realized the error of his ways a little too late.  By 1932, he was convinced that laissez-faire policie</a:t>
            </a:r>
            <a:r>
              <a:rPr lang="en-US" dirty="0" smtClean="0"/>
              <a:t>s were not helping the American people.  </a:t>
            </a:r>
          </a:p>
          <a:p>
            <a:r>
              <a:rPr lang="en-US" dirty="0" smtClean="0"/>
              <a:t>The RFC, however, did not offer aid to the ordinary American directly.  It gave money to big businesses, and hoped that “trickle down” supply side economics would work!</a:t>
            </a:r>
            <a:endParaRPr lang="en-US" dirty="0"/>
          </a:p>
        </p:txBody>
      </p:sp>
      <p:pic>
        <p:nvPicPr>
          <p:cNvPr id="1026" name="Picture 2"/>
          <p:cNvPicPr>
            <a:picLocks noGrp="1" noChangeAspect="1" noChangeArrowheads="1"/>
          </p:cNvPicPr>
          <p:nvPr>
            <p:ph sz="quarter" idx="2"/>
          </p:nvPr>
        </p:nvPicPr>
        <p:blipFill>
          <a:blip r:embed="rId2">
            <a:extLst>
              <a:ext uri="{28A0092B-C50C-407E-A947-70E740481C1C}">
                <a14:useLocalDpi xmlns:a14="http://schemas.microsoft.com/office/drawing/2010/main" val="0"/>
              </a:ext>
            </a:extLst>
          </a:blip>
          <a:srcRect/>
          <a:stretch>
            <a:fillRect/>
          </a:stretch>
        </p:blipFill>
        <p:spPr bwMode="auto">
          <a:xfrm>
            <a:off x="5243216" y="1589088"/>
            <a:ext cx="3089868" cy="4572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41197012"/>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Bonus </a:t>
            </a:r>
            <a:r>
              <a:rPr lang="en-US" dirty="0" smtClean="0"/>
              <a:t>Army: Hoover, Why? </a:t>
            </a:r>
            <a:endParaRPr lang="en-US" dirty="0"/>
          </a:p>
        </p:txBody>
      </p:sp>
      <p:sp>
        <p:nvSpPr>
          <p:cNvPr id="3" name="Content Placeholder 2"/>
          <p:cNvSpPr>
            <a:spLocks noGrp="1"/>
          </p:cNvSpPr>
          <p:nvPr>
            <p:ph sz="quarter" idx="1"/>
          </p:nvPr>
        </p:nvSpPr>
        <p:spPr>
          <a:xfrm>
            <a:off x="609600" y="1589567"/>
            <a:ext cx="2590800" cy="4572000"/>
          </a:xfrm>
        </p:spPr>
        <p:txBody>
          <a:bodyPr/>
          <a:lstStyle/>
          <a:p>
            <a:pPr marL="0" indent="0">
              <a:buNone/>
            </a:pPr>
            <a:r>
              <a:rPr lang="en-US" dirty="0" smtClean="0"/>
              <a:t>Close to 20,000 veterans of World War I marched to Washington, D.C. in 1932 to demand a $1000 bonus – </a:t>
            </a:r>
            <a:r>
              <a:rPr lang="en-US" dirty="0" smtClean="0"/>
              <a:t>about 13 years early.  </a:t>
            </a:r>
            <a:endParaRPr lang="en-US" dirty="0"/>
          </a:p>
        </p:txBody>
      </p:sp>
      <p:pic>
        <p:nvPicPr>
          <p:cNvPr id="7" name="Content Placeholder 6"/>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3352800" y="1676400"/>
            <a:ext cx="5615066" cy="4419600"/>
          </a:xfrm>
        </p:spPr>
      </p:pic>
    </p:spTree>
    <p:extLst>
      <p:ext uri="{BB962C8B-B14F-4D97-AF65-F5344CB8AC3E}">
        <p14:creationId xmlns:p14="http://schemas.microsoft.com/office/powerpoint/2010/main" val="3591557891"/>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FDR’s Plan: The </a:t>
            </a:r>
            <a:r>
              <a:rPr lang="en-US" dirty="0" smtClean="0"/>
              <a:t>New Deal</a:t>
            </a:r>
            <a:endParaRPr lang="en-US" dirty="0"/>
          </a:p>
        </p:txBody>
      </p:sp>
      <p:sp>
        <p:nvSpPr>
          <p:cNvPr id="3" name="Content Placeholder 2"/>
          <p:cNvSpPr>
            <a:spLocks noGrp="1"/>
          </p:cNvSpPr>
          <p:nvPr>
            <p:ph sz="quarter" idx="1"/>
          </p:nvPr>
        </p:nvSpPr>
        <p:spPr>
          <a:xfrm>
            <a:off x="228600" y="1589567"/>
            <a:ext cx="3810000" cy="4572000"/>
          </a:xfrm>
        </p:spPr>
        <p:txBody>
          <a:bodyPr>
            <a:normAutofit fontScale="92500"/>
          </a:bodyPr>
          <a:lstStyle/>
          <a:p>
            <a:r>
              <a:rPr lang="en-US" dirty="0" smtClean="0"/>
              <a:t>The first goal of the New Deal was to provide aide to the homeless and unemployed. </a:t>
            </a:r>
          </a:p>
          <a:p>
            <a:r>
              <a:rPr lang="en-US" dirty="0" smtClean="0"/>
              <a:t>The second goal was to create jobs programs. </a:t>
            </a:r>
          </a:p>
          <a:p>
            <a:r>
              <a:rPr lang="en-US" dirty="0" smtClean="0"/>
              <a:t>The third goal was to prevent future financial collapses.  </a:t>
            </a:r>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175439" y="1905000"/>
            <a:ext cx="4968561" cy="4312859"/>
          </a:xfrm>
        </p:spPr>
      </p:pic>
    </p:spTree>
    <p:extLst>
      <p:ext uri="{BB962C8B-B14F-4D97-AF65-F5344CB8AC3E}">
        <p14:creationId xmlns:p14="http://schemas.microsoft.com/office/powerpoint/2010/main" val="260898730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“Fireside Chats” – FDR on the Radio</a:t>
            </a:r>
            <a:endParaRPr lang="en-US" dirty="0"/>
          </a:p>
        </p:txBody>
      </p:sp>
      <p:sp>
        <p:nvSpPr>
          <p:cNvPr id="3" name="Content Placeholder 2"/>
          <p:cNvSpPr>
            <a:spLocks noGrp="1"/>
          </p:cNvSpPr>
          <p:nvPr>
            <p:ph sz="quarter" idx="1"/>
          </p:nvPr>
        </p:nvSpPr>
        <p:spPr>
          <a:xfrm>
            <a:off x="304800" y="1589567"/>
            <a:ext cx="3124200" cy="4572000"/>
          </a:xfrm>
        </p:spPr>
        <p:txBody>
          <a:bodyPr>
            <a:normAutofit fontScale="85000" lnSpcReduction="20000"/>
          </a:bodyPr>
          <a:lstStyle/>
          <a:p>
            <a:pPr marL="0" indent="0">
              <a:buNone/>
            </a:pPr>
            <a:r>
              <a:rPr lang="en-US" dirty="0" smtClean="0"/>
              <a:t>Franklin Roosevelt was an extraordinary communicator.  Staying on the cutting edge of technology, he used the radio to persuade Americans to support his policies.  His charm and confidence came through the radio, and Americans supported his New Deal ideas, and his leadership during World War II. </a:t>
            </a:r>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3505200" y="1676400"/>
            <a:ext cx="5473190" cy="4419600"/>
          </a:xfrm>
        </p:spPr>
      </p:pic>
    </p:spTree>
    <p:extLst>
      <p:ext uri="{BB962C8B-B14F-4D97-AF65-F5344CB8AC3E}">
        <p14:creationId xmlns:p14="http://schemas.microsoft.com/office/powerpoint/2010/main" val="405273188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t>Security and Exchange Commission (SEC)</a:t>
            </a:r>
            <a:endParaRPr lang="en-US" dirty="0"/>
          </a:p>
        </p:txBody>
      </p:sp>
      <p:sp>
        <p:nvSpPr>
          <p:cNvPr id="3" name="Content Placeholder 2"/>
          <p:cNvSpPr>
            <a:spLocks noGrp="1"/>
          </p:cNvSpPr>
          <p:nvPr>
            <p:ph sz="quarter" idx="1"/>
          </p:nvPr>
        </p:nvSpPr>
        <p:spPr/>
        <p:txBody>
          <a:bodyPr>
            <a:normAutofit fontScale="92500" lnSpcReduction="10000"/>
          </a:bodyPr>
          <a:lstStyle/>
          <a:p>
            <a:pPr marL="0" indent="0">
              <a:buNone/>
            </a:pPr>
            <a:r>
              <a:rPr lang="en-US" dirty="0" smtClean="0"/>
              <a:t>This New Deal Program was introduced in order to insure fair play on the Stock Exchange.  Today, they prevent insider trading and make rules regarding the pace of trading, mergers between companies, and othe</a:t>
            </a:r>
            <a:r>
              <a:rPr lang="en-US" dirty="0" smtClean="0"/>
              <a:t>r factors which influence trades on the NYSE and other markets.</a:t>
            </a:r>
            <a:r>
              <a:rPr lang="en-US" dirty="0" smtClean="0"/>
              <a:t> </a:t>
            </a:r>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845050" y="1931988"/>
            <a:ext cx="3886200" cy="3886200"/>
          </a:xfrm>
        </p:spPr>
      </p:pic>
    </p:spTree>
    <p:extLst>
      <p:ext uri="{BB962C8B-B14F-4D97-AF65-F5344CB8AC3E}">
        <p14:creationId xmlns:p14="http://schemas.microsoft.com/office/powerpoint/2010/main" val="154613087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Federal Deposit Insurance Corporation (FDIC)</a:t>
            </a:r>
            <a:endParaRPr lang="en-US" dirty="0"/>
          </a:p>
        </p:txBody>
      </p:sp>
      <p:sp>
        <p:nvSpPr>
          <p:cNvPr id="3" name="Content Placeholder 2"/>
          <p:cNvSpPr>
            <a:spLocks noGrp="1"/>
          </p:cNvSpPr>
          <p:nvPr>
            <p:ph sz="quarter" idx="1"/>
          </p:nvPr>
        </p:nvSpPr>
        <p:spPr>
          <a:xfrm>
            <a:off x="304800" y="1905000"/>
            <a:ext cx="3352800" cy="4571999"/>
          </a:xfrm>
        </p:spPr>
        <p:txBody>
          <a:bodyPr>
            <a:normAutofit fontScale="77500" lnSpcReduction="20000"/>
          </a:bodyPr>
          <a:lstStyle/>
          <a:p>
            <a:pPr marL="0" indent="0">
              <a:buNone/>
            </a:pPr>
            <a:r>
              <a:rPr lang="en-US" dirty="0" smtClean="0"/>
              <a:t>The FDIC guarantees deposits in savings accounts.  When th</a:t>
            </a:r>
            <a:r>
              <a:rPr lang="en-US" dirty="0" smtClean="0"/>
              <a:t>e Great Depression began, it was limited to $2,500 per person.  Today, the FDIC guarantees all deposits up to $250,000.  FDR supported this program to encourage Americans to begin putting their money in the banks again.  This expanded the money supply and allowed banks to begin making loans again. </a:t>
            </a:r>
            <a:endParaRPr lang="en-US" dirty="0"/>
          </a:p>
        </p:txBody>
      </p:sp>
      <p:pic>
        <p:nvPicPr>
          <p:cNvPr id="5" name="Content Placeholder 4"/>
          <p:cNvPicPr>
            <a:picLocks noGrp="1" noChangeAspect="1"/>
          </p:cNvPicPr>
          <p:nvPr>
            <p:ph sz="quarter" idx="2"/>
          </p:nvPr>
        </p:nvPicPr>
        <p:blipFill>
          <a:blip r:embed="rId2" cstate="print">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3733800" y="1828800"/>
            <a:ext cx="5105401" cy="2410811"/>
          </a:xfrm>
        </p:spPr>
      </p:pic>
      <p:pic>
        <p:nvPicPr>
          <p:cNvPr id="2052" name="Picture 4" descr="https://www.sbfi.org/wp-content/uploads/2015/02/FDIC.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57800" y="4267200"/>
            <a:ext cx="1866900" cy="18606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0451632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Agricultural Adjustment </a:t>
            </a:r>
            <a:r>
              <a:rPr lang="en-US" dirty="0" smtClean="0"/>
              <a:t>Administration </a:t>
            </a:r>
            <a:r>
              <a:rPr lang="en-US" dirty="0" smtClean="0"/>
              <a:t>(AAA)</a:t>
            </a:r>
            <a:endParaRPr lang="en-US" dirty="0"/>
          </a:p>
        </p:txBody>
      </p:sp>
      <p:sp>
        <p:nvSpPr>
          <p:cNvPr id="3" name="Content Placeholder 2"/>
          <p:cNvSpPr>
            <a:spLocks noGrp="1"/>
          </p:cNvSpPr>
          <p:nvPr>
            <p:ph sz="quarter" idx="1"/>
          </p:nvPr>
        </p:nvSpPr>
        <p:spPr>
          <a:xfrm>
            <a:off x="609600" y="1589567"/>
            <a:ext cx="4572000" cy="4572000"/>
          </a:xfrm>
        </p:spPr>
        <p:txBody>
          <a:bodyPr>
            <a:normAutofit fontScale="92500" lnSpcReduction="20000"/>
          </a:bodyPr>
          <a:lstStyle/>
          <a:p>
            <a:r>
              <a:rPr lang="en-US" dirty="0" smtClean="0"/>
              <a:t>Shockingly, the Agricultural Adjustment Administration actually paid farmers not to grow food!</a:t>
            </a:r>
          </a:p>
          <a:p>
            <a:r>
              <a:rPr lang="en-US" dirty="0" smtClean="0"/>
              <a:t>In order to manipulate the price of food – and to increase it, in most cases – they asked farmers to pour milk down the drain, set fire to crops, and slaughter livestock.</a:t>
            </a:r>
          </a:p>
          <a:p>
            <a:r>
              <a:rPr lang="en-US" dirty="0" smtClean="0"/>
              <a:t>In 1935, this program was ruled unconstitutional. </a:t>
            </a:r>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5492750" y="1658938"/>
            <a:ext cx="2590800" cy="4432300"/>
          </a:xfrm>
        </p:spPr>
      </p:pic>
    </p:spTree>
    <p:extLst>
      <p:ext uri="{BB962C8B-B14F-4D97-AF65-F5344CB8AC3E}">
        <p14:creationId xmlns:p14="http://schemas.microsoft.com/office/powerpoint/2010/main" val="72022643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Tennessee Valley Authority</a:t>
            </a:r>
            <a:endParaRPr lang="en-US" dirty="0"/>
          </a:p>
        </p:txBody>
      </p:sp>
      <p:pic>
        <p:nvPicPr>
          <p:cNvPr id="5" name="Content Placeholder 4"/>
          <p:cNvPicPr>
            <a:picLocks noGrp="1" noChangeAspect="1"/>
          </p:cNvPicPr>
          <p:nvPr>
            <p:ph sz="quarter" idx="1"/>
          </p:nvPr>
        </p:nvPicPr>
        <p:blipFill>
          <a:blip r:embed="rId2">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tretch>
            <a:fillRect/>
          </a:stretch>
        </p:blipFill>
        <p:spPr>
          <a:xfrm>
            <a:off x="457200" y="1752600"/>
            <a:ext cx="4149090" cy="4191000"/>
          </a:xfrm>
        </p:spPr>
      </p:pic>
      <p:sp>
        <p:nvSpPr>
          <p:cNvPr id="4" name="Content Placeholder 3"/>
          <p:cNvSpPr>
            <a:spLocks noGrp="1"/>
          </p:cNvSpPr>
          <p:nvPr>
            <p:ph sz="quarter" idx="2"/>
          </p:nvPr>
        </p:nvSpPr>
        <p:spPr/>
        <p:txBody>
          <a:bodyPr>
            <a:normAutofit fontScale="92500" lnSpcReduction="10000"/>
          </a:bodyPr>
          <a:lstStyle/>
          <a:p>
            <a:pPr marL="0" indent="0">
              <a:buNone/>
            </a:pPr>
            <a:r>
              <a:rPr lang="en-US" dirty="0" smtClean="0"/>
              <a:t>The Tennessee Valley Authority dammed up the Tennessee River and began producing electricity to wire up the Southern portion of Appalachia.  Not only did </a:t>
            </a:r>
            <a:r>
              <a:rPr lang="en-US" dirty="0" smtClean="0"/>
              <a:t>the program employ people, it also improved the quality of life in the area significantly.  The TVA is still around today!</a:t>
            </a:r>
            <a:endParaRPr lang="en-US" dirty="0"/>
          </a:p>
        </p:txBody>
      </p:sp>
    </p:spTree>
    <p:extLst>
      <p:ext uri="{BB962C8B-B14F-4D97-AF65-F5344CB8AC3E}">
        <p14:creationId xmlns:p14="http://schemas.microsoft.com/office/powerpoint/2010/main" val="12762200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Stock Market Crash of 1929</a:t>
            </a:r>
            <a:endParaRPr lang="en-US" dirty="0"/>
          </a:p>
        </p:txBody>
      </p:sp>
      <p:sp>
        <p:nvSpPr>
          <p:cNvPr id="3" name="Text Placeholder 2"/>
          <p:cNvSpPr>
            <a:spLocks noGrp="1"/>
          </p:cNvSpPr>
          <p:nvPr>
            <p:ph type="body" idx="2"/>
          </p:nvPr>
        </p:nvSpPr>
        <p:spPr>
          <a:xfrm>
            <a:off x="152400" y="1828800"/>
            <a:ext cx="2819400" cy="4572000"/>
          </a:xfrm>
        </p:spPr>
        <p:txBody>
          <a:bodyPr>
            <a:normAutofit lnSpcReduction="10000"/>
          </a:bodyPr>
          <a:lstStyle/>
          <a:p>
            <a:r>
              <a:rPr lang="en-US" sz="1900" dirty="0" smtClean="0"/>
              <a:t>The most important cause of the Great Depression is the Stock Market Crash of 1929.  Not only was the Stock Market Crash an enormous loss for stockbrokers and a shock to business owners, it was also a crippling blow to banks and the holders of savings accounts.  You didn’t have to be a stock broker to lose your whole savings in the Stock Market Crash of 1929.</a:t>
            </a:r>
            <a:endParaRPr lang="en-US" sz="1900" dirty="0"/>
          </a:p>
        </p:txBody>
      </p:sp>
      <p:pic>
        <p:nvPicPr>
          <p:cNvPr id="5" name="Content Placeholder 4"/>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3352800" y="1600200"/>
            <a:ext cx="5293445" cy="4724400"/>
          </a:xfrm>
        </p:spPr>
      </p:pic>
    </p:spTree>
    <p:extLst>
      <p:ext uri="{BB962C8B-B14F-4D97-AF65-F5344CB8AC3E}">
        <p14:creationId xmlns:p14="http://schemas.microsoft.com/office/powerpoint/2010/main" val="3268823712"/>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National Recovery Administration </a:t>
            </a:r>
            <a:endParaRPr lang="en-US" dirty="0"/>
          </a:p>
        </p:txBody>
      </p:sp>
      <p:sp>
        <p:nvSpPr>
          <p:cNvPr id="3" name="Content Placeholder 2"/>
          <p:cNvSpPr>
            <a:spLocks noGrp="1"/>
          </p:cNvSpPr>
          <p:nvPr>
            <p:ph sz="quarter" idx="1"/>
          </p:nvPr>
        </p:nvSpPr>
        <p:spPr/>
        <p:txBody>
          <a:bodyPr>
            <a:normAutofit fontScale="92500" lnSpcReduction="10000"/>
          </a:bodyPr>
          <a:lstStyle/>
          <a:p>
            <a:pPr marL="0" indent="0">
              <a:buNone/>
            </a:pPr>
            <a:r>
              <a:rPr lang="en-US" dirty="0" smtClean="0"/>
              <a:t>Franklin Delano Roosevelt’s most prized program was the NRA.  This program put pressure on businesses to keep employees on, to pay fair wages, and sometimes, to accept lower profits as a result.  The President encouraged Americans to support businesses which pledged to support NRA methods. </a:t>
            </a:r>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5105401" y="1646896"/>
            <a:ext cx="3417548" cy="4525304"/>
          </a:xfrm>
        </p:spPr>
      </p:pic>
    </p:spTree>
    <p:extLst>
      <p:ext uri="{BB962C8B-B14F-4D97-AF65-F5344CB8AC3E}">
        <p14:creationId xmlns:p14="http://schemas.microsoft.com/office/powerpoint/2010/main" val="117952827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Civilian Conservation Corps (CCC)</a:t>
            </a:r>
            <a:endParaRPr lang="en-US" dirty="0"/>
          </a:p>
        </p:txBody>
      </p:sp>
      <p:pic>
        <p:nvPicPr>
          <p:cNvPr id="5" name="Content Placeholder 4"/>
          <p:cNvPicPr>
            <a:picLocks noGrp="1" noChangeAspect="1"/>
          </p:cNvPicPr>
          <p:nvPr>
            <p:ph sz="quarter" idx="1"/>
          </p:nvPr>
        </p:nvPicPr>
        <p:blipFill>
          <a:blip r:embed="rId2" cstate="print">
            <a:extLst>
              <a:ext uri="{28A0092B-C50C-407E-A947-70E740481C1C}">
                <a14:useLocalDpi xmlns:a14="http://schemas.microsoft.com/office/drawing/2010/main" val="0"/>
              </a:ext>
            </a:extLst>
          </a:blip>
          <a:stretch>
            <a:fillRect/>
          </a:stretch>
        </p:blipFill>
        <p:spPr>
          <a:xfrm>
            <a:off x="381000" y="1600200"/>
            <a:ext cx="3124200" cy="4896865"/>
          </a:xfrm>
        </p:spPr>
      </p:pic>
      <p:sp>
        <p:nvSpPr>
          <p:cNvPr id="4" name="Content Placeholder 3"/>
          <p:cNvSpPr>
            <a:spLocks noGrp="1"/>
          </p:cNvSpPr>
          <p:nvPr>
            <p:ph sz="quarter" idx="2"/>
          </p:nvPr>
        </p:nvSpPr>
        <p:spPr>
          <a:xfrm>
            <a:off x="3886200" y="1589566"/>
            <a:ext cx="4876800" cy="4887433"/>
          </a:xfrm>
        </p:spPr>
        <p:txBody>
          <a:bodyPr>
            <a:normAutofit fontScale="77500" lnSpcReduction="20000"/>
          </a:bodyPr>
          <a:lstStyle/>
          <a:p>
            <a:pPr>
              <a:buFont typeface="Wingdings" panose="05000000000000000000" pitchFamily="2" charset="2"/>
              <a:buChar char="q"/>
            </a:pPr>
            <a:r>
              <a:rPr lang="en-US" dirty="0" smtClean="0"/>
              <a:t>EMPLOYED </a:t>
            </a:r>
            <a:r>
              <a:rPr lang="en-US" dirty="0"/>
              <a:t>MILLIONS OF YOUNG MEN IMPROVING THE NATIONAL PARKS SYSTEM AND THE INFRASTRUCTURE OF THE UNITED STATES.</a:t>
            </a:r>
          </a:p>
          <a:p>
            <a:pPr>
              <a:buFont typeface="Wingdings" panose="05000000000000000000" pitchFamily="2" charset="2"/>
              <a:buChar char="q"/>
            </a:pPr>
            <a:r>
              <a:rPr lang="en-US" dirty="0"/>
              <a:t>USUALLY HIRED 18 – 25 YEAR OLDS FOR TWO YEARS OF SERVICE.</a:t>
            </a:r>
          </a:p>
          <a:p>
            <a:pPr>
              <a:buFont typeface="Wingdings" panose="05000000000000000000" pitchFamily="2" charset="2"/>
              <a:buChar char="q"/>
            </a:pPr>
            <a:r>
              <a:rPr lang="en-US" dirty="0"/>
              <a:t>MONEY PAID TO THESE INDIVIDUALS WAS INTENDED TO IMPROVE BUYING POWER OF CONSUMERS. </a:t>
            </a:r>
          </a:p>
          <a:p>
            <a:pPr>
              <a:buFont typeface="Wingdings" panose="05000000000000000000" pitchFamily="2" charset="2"/>
              <a:buChar char="q"/>
            </a:pPr>
            <a:r>
              <a:rPr lang="en-US" dirty="0"/>
              <a:t>MANY OF THESE MEN MIGHT HAVE BEEN DRAWN TO PETTY CRIMES UNDER DIFFERENT CIRCUMSTANCES.</a:t>
            </a:r>
          </a:p>
          <a:p>
            <a:pPr marL="0" indent="0">
              <a:buNone/>
            </a:pPr>
            <a:endParaRPr lang="en-US" dirty="0"/>
          </a:p>
        </p:txBody>
      </p:sp>
    </p:spTree>
    <p:extLst>
      <p:ext uri="{BB962C8B-B14F-4D97-AF65-F5344CB8AC3E}">
        <p14:creationId xmlns:p14="http://schemas.microsoft.com/office/powerpoint/2010/main" val="354862774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Federal Emergency Relief Administration (FERA)</a:t>
            </a:r>
            <a:endParaRPr lang="en-US" dirty="0"/>
          </a:p>
        </p:txBody>
      </p:sp>
      <p:sp>
        <p:nvSpPr>
          <p:cNvPr id="3" name="Content Placeholder 2"/>
          <p:cNvSpPr>
            <a:spLocks noGrp="1"/>
          </p:cNvSpPr>
          <p:nvPr>
            <p:ph sz="quarter" idx="1"/>
          </p:nvPr>
        </p:nvSpPr>
        <p:spPr>
          <a:xfrm>
            <a:off x="609600" y="1828800"/>
            <a:ext cx="3886200" cy="4572000"/>
          </a:xfrm>
        </p:spPr>
        <p:txBody>
          <a:bodyPr>
            <a:normAutofit fontScale="85000" lnSpcReduction="20000"/>
          </a:bodyPr>
          <a:lstStyle/>
          <a:p>
            <a:r>
              <a:rPr lang="en-US" dirty="0"/>
              <a:t>GOVERNMENT PROGRAMS WHICH SIMPLY GAVE MONEY TO THE STATES FOR PUBLIC DISTRIBUTION AS THE STATES SAW FIT</a:t>
            </a:r>
            <a:r>
              <a:rPr lang="en-US" dirty="0" smtClean="0"/>
              <a:t>.</a:t>
            </a:r>
            <a:endParaRPr lang="en-US" dirty="0"/>
          </a:p>
          <a:p>
            <a:r>
              <a:rPr lang="en-US" dirty="0"/>
              <a:t>GENERALLY, THE ASSISTANCE WAS PROVIDED BY THE STATES IN THE FORM OF FOOD AND SUPPLIES FOR THE NEEDIEST COMMUNITIES IN THE STATES.</a:t>
            </a:r>
          </a:p>
          <a:p>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902200" y="1589088"/>
            <a:ext cx="3771900" cy="4572000"/>
          </a:xfrm>
        </p:spPr>
      </p:pic>
    </p:spTree>
    <p:extLst>
      <p:ext uri="{BB962C8B-B14F-4D97-AF65-F5344CB8AC3E}">
        <p14:creationId xmlns:p14="http://schemas.microsoft.com/office/powerpoint/2010/main" val="380641387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PWA: Public </a:t>
            </a:r>
            <a:r>
              <a:rPr lang="en-US" dirty="0" smtClean="0"/>
              <a:t>Works Administration</a:t>
            </a:r>
            <a:endParaRPr lang="en-US" dirty="0"/>
          </a:p>
        </p:txBody>
      </p:sp>
      <p:sp>
        <p:nvSpPr>
          <p:cNvPr id="6" name="Text Placeholder 5"/>
          <p:cNvSpPr>
            <a:spLocks noGrp="1"/>
          </p:cNvSpPr>
          <p:nvPr>
            <p:ph type="body" idx="2"/>
          </p:nvPr>
        </p:nvSpPr>
        <p:spPr>
          <a:xfrm>
            <a:off x="304800" y="1752600"/>
            <a:ext cx="1905000" cy="4343400"/>
          </a:xfrm>
        </p:spPr>
        <p:txBody>
          <a:bodyPr>
            <a:normAutofit fontScale="92500" lnSpcReduction="10000"/>
          </a:bodyPr>
          <a:lstStyle/>
          <a:p>
            <a:r>
              <a:rPr lang="en-US" dirty="0" smtClean="0"/>
              <a:t>THE PUBLIC WORKS ADMINISTRATION HIRED </a:t>
            </a:r>
            <a:r>
              <a:rPr lang="en-US" dirty="0"/>
              <a:t>MILLIONS OF MEN AND WOMEN TO WORK ON OR SUPERVISE CONSTRUCTION PROJECTS ALL ACROSS AMERICA – FROM THE HOOVER DAM TO AIRPORTS, TO PUBLIC BUILDINGS. </a:t>
            </a:r>
          </a:p>
          <a:p>
            <a:endParaRPr lang="en-US" dirty="0"/>
          </a:p>
        </p:txBody>
      </p:sp>
      <p:pic>
        <p:nvPicPr>
          <p:cNvPr id="7" name="Content Placeholder 6"/>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2362200" y="1780877"/>
            <a:ext cx="6400800" cy="4363045"/>
          </a:xfrm>
        </p:spPr>
      </p:pic>
    </p:spTree>
    <p:extLst>
      <p:ext uri="{BB962C8B-B14F-4D97-AF65-F5344CB8AC3E}">
        <p14:creationId xmlns:p14="http://schemas.microsoft.com/office/powerpoint/2010/main" val="221620750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CWA: </a:t>
            </a:r>
            <a:r>
              <a:rPr lang="en-US" dirty="0" smtClean="0"/>
              <a:t>Civil </a:t>
            </a:r>
            <a:r>
              <a:rPr lang="en-US" dirty="0" smtClean="0"/>
              <a:t>Works Administration</a:t>
            </a:r>
            <a:endParaRPr lang="en-US" dirty="0"/>
          </a:p>
        </p:txBody>
      </p:sp>
      <p:sp>
        <p:nvSpPr>
          <p:cNvPr id="4" name="Content Placeholder 3"/>
          <p:cNvSpPr>
            <a:spLocks noGrp="1"/>
          </p:cNvSpPr>
          <p:nvPr>
            <p:ph sz="quarter" idx="2"/>
          </p:nvPr>
        </p:nvSpPr>
        <p:spPr/>
        <p:txBody>
          <a:bodyPr>
            <a:normAutofit fontScale="92500"/>
          </a:bodyPr>
          <a:lstStyle/>
          <a:p>
            <a:pPr marL="0" indent="0">
              <a:buNone/>
            </a:pPr>
            <a:r>
              <a:rPr lang="en-US" dirty="0" smtClean="0"/>
              <a:t>The winter of 1933 – 1934 was one of the most difficult on record in the United States.  The Civil Works Administration was a government program to hire common day laborers during this difficult period – just to make ends meet during these hard times.  </a:t>
            </a:r>
            <a:endParaRPr lang="en-US" dirty="0"/>
          </a:p>
        </p:txBody>
      </p:sp>
      <p:pic>
        <p:nvPicPr>
          <p:cNvPr id="3074" name="Picture 2"/>
          <p:cNvPicPr>
            <a:picLocks noGrp="1" noChangeAspect="1" noChangeArrowheads="1"/>
          </p:cNvPicPr>
          <p:nvPr>
            <p:ph sz="quarter" idx="1"/>
          </p:nvPr>
        </p:nvPicPr>
        <p:blipFill>
          <a:blip r:embed="rId2">
            <a:extLst>
              <a:ext uri="{28A0092B-C50C-407E-A947-70E740481C1C}">
                <a14:useLocalDpi xmlns:a14="http://schemas.microsoft.com/office/drawing/2010/main" val="0"/>
              </a:ext>
            </a:extLst>
          </a:blip>
          <a:srcRect/>
          <a:stretch>
            <a:fillRect/>
          </a:stretch>
        </p:blipFill>
        <p:spPr bwMode="auto">
          <a:xfrm>
            <a:off x="838200" y="1589088"/>
            <a:ext cx="3429000" cy="4572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6136412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Works Progress Administration (WPA)</a:t>
            </a:r>
            <a:endParaRPr lang="en-US" dirty="0"/>
          </a:p>
        </p:txBody>
      </p:sp>
      <p:sp>
        <p:nvSpPr>
          <p:cNvPr id="3" name="Content Placeholder 2"/>
          <p:cNvSpPr>
            <a:spLocks noGrp="1"/>
          </p:cNvSpPr>
          <p:nvPr>
            <p:ph sz="quarter" idx="1"/>
          </p:nvPr>
        </p:nvSpPr>
        <p:spPr>
          <a:xfrm>
            <a:off x="304800" y="1589566"/>
            <a:ext cx="3505200" cy="4887434"/>
          </a:xfrm>
        </p:spPr>
        <p:txBody>
          <a:bodyPr>
            <a:normAutofit fontScale="85000" lnSpcReduction="20000"/>
          </a:bodyPr>
          <a:lstStyle/>
          <a:p>
            <a:r>
              <a:rPr lang="en-US" dirty="0"/>
              <a:t>Hired common laborers, teachers, artists, writers, actors, musicians, and various other skilled laborers to do worthwhile government studies – some cultural, some anthropological, and some demographic.</a:t>
            </a:r>
          </a:p>
          <a:p>
            <a:r>
              <a:rPr lang="en-US" dirty="0"/>
              <a:t>Photographer Dorothea Lange and authors like Zora Neale Hurston were also hired by the project.</a:t>
            </a:r>
          </a:p>
          <a:p>
            <a:endParaRPr lang="en-US" dirty="0"/>
          </a:p>
          <a:p>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3962400" y="1600200"/>
            <a:ext cx="4793896" cy="4800600"/>
          </a:xfrm>
        </p:spPr>
      </p:pic>
    </p:spTree>
    <p:extLst>
      <p:ext uri="{BB962C8B-B14F-4D97-AF65-F5344CB8AC3E}">
        <p14:creationId xmlns:p14="http://schemas.microsoft.com/office/powerpoint/2010/main" val="405789196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28600"/>
            <a:ext cx="8686800" cy="990600"/>
          </a:xfrm>
        </p:spPr>
        <p:txBody>
          <a:bodyPr>
            <a:normAutofit fontScale="90000"/>
          </a:bodyPr>
          <a:lstStyle/>
          <a:p>
            <a:r>
              <a:rPr lang="en-US" dirty="0" smtClean="0"/>
              <a:t>“Deficit Spending</a:t>
            </a:r>
            <a:r>
              <a:rPr lang="en-US" dirty="0" smtClean="0"/>
              <a:t>” to End the Depression?</a:t>
            </a:r>
            <a:endParaRPr lang="en-US" dirty="0"/>
          </a:p>
        </p:txBody>
      </p:sp>
      <p:sp>
        <p:nvSpPr>
          <p:cNvPr id="3" name="Content Placeholder 2"/>
          <p:cNvSpPr>
            <a:spLocks noGrp="1"/>
          </p:cNvSpPr>
          <p:nvPr>
            <p:ph sz="quarter" idx="1"/>
          </p:nvPr>
        </p:nvSpPr>
        <p:spPr>
          <a:xfrm>
            <a:off x="304800" y="1589566"/>
            <a:ext cx="4572000" cy="4887434"/>
          </a:xfrm>
        </p:spPr>
        <p:txBody>
          <a:bodyPr>
            <a:normAutofit lnSpcReduction="10000"/>
          </a:bodyPr>
          <a:lstStyle/>
          <a:p>
            <a:pPr marL="0" indent="0">
              <a:buNone/>
            </a:pPr>
            <a:r>
              <a:rPr lang="en-US" dirty="0" smtClean="0"/>
              <a:t>John Maynard Keynes was the economist who originally suggested that spending more money than what you have is sometime necessary to get the economy going again.  Keynes was famous for stating, “In the long run, we’re all dead.”  So, we must at times tak</a:t>
            </a:r>
            <a:r>
              <a:rPr lang="en-US" dirty="0" smtClean="0"/>
              <a:t>e action in the short term to ameliorate the economic situation. </a:t>
            </a:r>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982129" y="1589088"/>
            <a:ext cx="3612042" cy="4572000"/>
          </a:xfrm>
        </p:spPr>
      </p:pic>
    </p:spTree>
    <p:extLst>
      <p:ext uri="{BB962C8B-B14F-4D97-AF65-F5344CB8AC3E}">
        <p14:creationId xmlns:p14="http://schemas.microsoft.com/office/powerpoint/2010/main" val="279628951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Huey </a:t>
            </a:r>
            <a:r>
              <a:rPr lang="en-US" dirty="0" smtClean="0"/>
              <a:t>Long: The Kingfisher</a:t>
            </a:r>
            <a:endParaRPr lang="en-US" dirty="0"/>
          </a:p>
        </p:txBody>
      </p:sp>
      <p:sp>
        <p:nvSpPr>
          <p:cNvPr id="3" name="Content Placeholder 2"/>
          <p:cNvSpPr>
            <a:spLocks noGrp="1"/>
          </p:cNvSpPr>
          <p:nvPr>
            <p:ph sz="quarter" idx="1"/>
          </p:nvPr>
        </p:nvSpPr>
        <p:spPr>
          <a:xfrm>
            <a:off x="609600" y="1676399"/>
            <a:ext cx="4572000" cy="4648201"/>
          </a:xfrm>
        </p:spPr>
        <p:txBody>
          <a:bodyPr>
            <a:normAutofit fontScale="85000" lnSpcReduction="20000"/>
          </a:bodyPr>
          <a:lstStyle/>
          <a:p>
            <a:r>
              <a:rPr lang="en-US" dirty="0"/>
              <a:t>Senator Huey Long (D-Louisiana), known as “The Kingfisher,” was a vocal critic of the President, and feared by many as a rival and would be dictator.  His “Share Our Wealth” plan was popular with some – it proposed a huge tax on millionaires and promised everyone a house, a car, and a radio.  Long was murdered in Louisiana by a raging medical doctor who feared Long would become an “evil tyrant.” </a:t>
            </a:r>
          </a:p>
          <a:p>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5486400" y="1676400"/>
            <a:ext cx="3276600" cy="4687358"/>
          </a:xfrm>
        </p:spPr>
      </p:pic>
    </p:spTree>
    <p:extLst>
      <p:ext uri="{BB962C8B-B14F-4D97-AF65-F5344CB8AC3E}">
        <p14:creationId xmlns:p14="http://schemas.microsoft.com/office/powerpoint/2010/main" val="49117893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Father Charles Coughlin</a:t>
            </a:r>
            <a:endParaRPr lang="en-US" dirty="0"/>
          </a:p>
        </p:txBody>
      </p:sp>
      <p:sp>
        <p:nvSpPr>
          <p:cNvPr id="3" name="Content Placeholder 2"/>
          <p:cNvSpPr>
            <a:spLocks noGrp="1"/>
          </p:cNvSpPr>
          <p:nvPr>
            <p:ph sz="quarter" idx="1"/>
          </p:nvPr>
        </p:nvSpPr>
        <p:spPr>
          <a:xfrm>
            <a:off x="609600" y="1589566"/>
            <a:ext cx="4267200" cy="4963633"/>
          </a:xfrm>
        </p:spPr>
        <p:txBody>
          <a:bodyPr>
            <a:normAutofit fontScale="92500" lnSpcReduction="20000"/>
          </a:bodyPr>
          <a:lstStyle/>
          <a:p>
            <a:pPr marL="0" indent="0">
              <a:buNone/>
            </a:pPr>
            <a:r>
              <a:rPr lang="en-US" dirty="0"/>
              <a:t>A former supporter of Roosevelt’s, Father Charles Coughlin was known as the “radio priest” for his weekly sermons from his parish in Detroit, Michigan.  Coughlin was deeply mistrustful of Roosevelt’s banking and money policies.  Coughlin was also a well known Anti-Semite and bigot who professed to support both Mussolini and Hitler in the years leading up to World War II.</a:t>
            </a:r>
          </a:p>
          <a:p>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896688" y="1589088"/>
            <a:ext cx="3782923" cy="4572000"/>
          </a:xfrm>
        </p:spPr>
      </p:pic>
    </p:spTree>
    <p:extLst>
      <p:ext uri="{BB962C8B-B14F-4D97-AF65-F5344CB8AC3E}">
        <p14:creationId xmlns:p14="http://schemas.microsoft.com/office/powerpoint/2010/main" val="39789032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Dr. Frances </a:t>
            </a:r>
            <a:r>
              <a:rPr lang="en-US" dirty="0" smtClean="0"/>
              <a:t>Townsend</a:t>
            </a:r>
            <a:endParaRPr lang="en-US" dirty="0"/>
          </a:p>
        </p:txBody>
      </p:sp>
      <p:pic>
        <p:nvPicPr>
          <p:cNvPr id="5" name="Content Placeholder 4"/>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152400" y="1676400"/>
            <a:ext cx="4876800" cy="4574438"/>
          </a:xfrm>
        </p:spPr>
      </p:pic>
      <p:sp>
        <p:nvSpPr>
          <p:cNvPr id="4" name="Content Placeholder 3"/>
          <p:cNvSpPr>
            <a:spLocks noGrp="1"/>
          </p:cNvSpPr>
          <p:nvPr>
            <p:ph sz="quarter" idx="2"/>
          </p:nvPr>
        </p:nvSpPr>
        <p:spPr>
          <a:xfrm>
            <a:off x="5105401" y="1589566"/>
            <a:ext cx="3810000" cy="4963633"/>
          </a:xfrm>
        </p:spPr>
        <p:txBody>
          <a:bodyPr>
            <a:normAutofit fontScale="85000" lnSpcReduction="10000"/>
          </a:bodyPr>
          <a:lstStyle/>
          <a:p>
            <a:pPr marL="0" indent="0">
              <a:buNone/>
            </a:pPr>
            <a:r>
              <a:rPr lang="en-US" dirty="0"/>
              <a:t>Dr. Francis Townsend believed that every elderly person in America should receive a pension of $200 each month – and condemned the President for failing to look after men and women who were old and retired.  Many of Townsend’s ideas were incorporated into the Social Security Act of 1935 – a major component of the so called “Second New Deal.” </a:t>
            </a:r>
          </a:p>
          <a:p>
            <a:endParaRPr lang="en-US" dirty="0"/>
          </a:p>
        </p:txBody>
      </p:sp>
    </p:spTree>
    <p:extLst>
      <p:ext uri="{BB962C8B-B14F-4D97-AF65-F5344CB8AC3E}">
        <p14:creationId xmlns:p14="http://schemas.microsoft.com/office/powerpoint/2010/main" val="12334834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73050"/>
            <a:ext cx="8915400" cy="869950"/>
          </a:xfrm>
        </p:spPr>
        <p:txBody>
          <a:bodyPr>
            <a:normAutofit/>
          </a:bodyPr>
          <a:lstStyle/>
          <a:p>
            <a:r>
              <a:rPr lang="en-US" dirty="0" smtClean="0"/>
              <a:t>Business Failures Lead to Bankruptcy.</a:t>
            </a:r>
            <a:endParaRPr lang="en-US" dirty="0"/>
          </a:p>
        </p:txBody>
      </p:sp>
      <p:sp>
        <p:nvSpPr>
          <p:cNvPr id="3" name="Text Placeholder 2"/>
          <p:cNvSpPr>
            <a:spLocks noGrp="1"/>
          </p:cNvSpPr>
          <p:nvPr>
            <p:ph type="body" idx="2"/>
          </p:nvPr>
        </p:nvSpPr>
        <p:spPr>
          <a:xfrm>
            <a:off x="152400" y="1600200"/>
            <a:ext cx="2133600" cy="4953000"/>
          </a:xfrm>
        </p:spPr>
        <p:txBody>
          <a:bodyPr>
            <a:normAutofit fontScale="92500"/>
          </a:bodyPr>
          <a:lstStyle/>
          <a:p>
            <a:r>
              <a:rPr lang="en-US" dirty="0" smtClean="0"/>
              <a:t>The vicious cycle of business failure, bankruptcy, and unemployment described to the right was taking place all over American from 1929 until the Depression had set in at it’s worst.  Companies could not retain workers, and the economy went into the tank for years.  This was capitalism at it’s worst – and people suffered accordingly. </a:t>
            </a:r>
            <a:endParaRPr lang="en-US" dirty="0"/>
          </a:p>
        </p:txBody>
      </p:sp>
      <p:sp>
        <p:nvSpPr>
          <p:cNvPr id="4" name="Content Placeholder 3"/>
          <p:cNvSpPr>
            <a:spLocks noGrp="1"/>
          </p:cNvSpPr>
          <p:nvPr>
            <p:ph sz="quarter" idx="1"/>
          </p:nvPr>
        </p:nvSpPr>
        <p:spPr>
          <a:xfrm>
            <a:off x="2362200" y="1752600"/>
            <a:ext cx="6477000" cy="4724400"/>
          </a:xfrm>
        </p:spPr>
        <p:txBody>
          <a:bodyPr>
            <a:normAutofit lnSpcReduction="10000"/>
          </a:bodyPr>
          <a:lstStyle/>
          <a:p>
            <a:r>
              <a:rPr lang="en-US" dirty="0" smtClean="0"/>
              <a:t>Overproduction left many companies with more products than they could sell.</a:t>
            </a:r>
          </a:p>
          <a:p>
            <a:r>
              <a:rPr lang="en-US" dirty="0" smtClean="0"/>
              <a:t>Companies were forced to lay off or fire workers. </a:t>
            </a:r>
          </a:p>
          <a:p>
            <a:r>
              <a:rPr lang="en-US" dirty="0" smtClean="0"/>
              <a:t>Fired workers don’t make money… they’re unemployed.</a:t>
            </a:r>
          </a:p>
          <a:p>
            <a:r>
              <a:rPr lang="en-US" dirty="0" smtClean="0"/>
              <a:t>The Unemployed don’t have any purchasing power. </a:t>
            </a:r>
          </a:p>
          <a:p>
            <a:r>
              <a:rPr lang="en-US" dirty="0" smtClean="0"/>
              <a:t>Sales for other companies drop.</a:t>
            </a:r>
          </a:p>
          <a:p>
            <a:r>
              <a:rPr lang="en-US" dirty="0" smtClean="0"/>
              <a:t>More companies lay off or fire workers.</a:t>
            </a:r>
            <a:endParaRPr lang="en-US" dirty="0"/>
          </a:p>
        </p:txBody>
      </p:sp>
    </p:spTree>
    <p:extLst>
      <p:ext uri="{BB962C8B-B14F-4D97-AF65-F5344CB8AC3E}">
        <p14:creationId xmlns:p14="http://schemas.microsoft.com/office/powerpoint/2010/main" val="503617693"/>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Enter the Supreme Court…</a:t>
            </a:r>
            <a:endParaRPr lang="en-US" dirty="0"/>
          </a:p>
        </p:txBody>
      </p:sp>
      <p:sp>
        <p:nvSpPr>
          <p:cNvPr id="3" name="Content Placeholder 2"/>
          <p:cNvSpPr>
            <a:spLocks noGrp="1"/>
          </p:cNvSpPr>
          <p:nvPr>
            <p:ph sz="quarter" idx="1"/>
          </p:nvPr>
        </p:nvSpPr>
        <p:spPr/>
        <p:txBody>
          <a:bodyPr>
            <a:normAutofit fontScale="92500" lnSpcReduction="10000"/>
          </a:bodyPr>
          <a:lstStyle/>
          <a:p>
            <a:r>
              <a:rPr lang="en-US" dirty="0" smtClean="0"/>
              <a:t>Starting in 1935, the Supreme Court made a series of rulings agains</a:t>
            </a:r>
            <a:r>
              <a:rPr lang="en-US" dirty="0" smtClean="0"/>
              <a:t>t several of FDR’s key programs, ruling them unconstitutional.  The National Recovery Administration and the Agricultural Adjustment Act, for example, were both voided out by the Supreme Court.  </a:t>
            </a:r>
            <a:endParaRPr lang="en-US" dirty="0"/>
          </a:p>
        </p:txBody>
      </p:sp>
      <p:pic>
        <p:nvPicPr>
          <p:cNvPr id="5" name="Content Placeholder 4"/>
          <p:cNvPicPr>
            <a:picLocks noGrp="1" noChangeAspect="1"/>
          </p:cNvPicPr>
          <p:nvPr>
            <p:ph sz="quarter" idx="2"/>
          </p:nvPr>
        </p:nvPicPr>
        <p:blipFill>
          <a:blip r:embed="rId2" cstate="print">
            <a:extLst>
              <a:ext uri="{28A0092B-C50C-407E-A947-70E740481C1C}">
                <a14:useLocalDpi xmlns:a14="http://schemas.microsoft.com/office/drawing/2010/main" val="0"/>
              </a:ext>
            </a:extLst>
          </a:blip>
          <a:stretch>
            <a:fillRect/>
          </a:stretch>
        </p:blipFill>
        <p:spPr>
          <a:xfrm>
            <a:off x="4912541" y="1589088"/>
            <a:ext cx="3751217" cy="4572000"/>
          </a:xfrm>
        </p:spPr>
      </p:pic>
    </p:spTree>
    <p:extLst>
      <p:ext uri="{BB962C8B-B14F-4D97-AF65-F5344CB8AC3E}">
        <p14:creationId xmlns:p14="http://schemas.microsoft.com/office/powerpoint/2010/main" val="393435155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Wagner </a:t>
            </a:r>
            <a:r>
              <a:rPr lang="en-US" dirty="0" smtClean="0"/>
              <a:t>Act - NLRB </a:t>
            </a:r>
            <a:endParaRPr lang="en-US" dirty="0"/>
          </a:p>
        </p:txBody>
      </p:sp>
      <p:sp>
        <p:nvSpPr>
          <p:cNvPr id="3" name="Content Placeholder 2"/>
          <p:cNvSpPr>
            <a:spLocks noGrp="1"/>
          </p:cNvSpPr>
          <p:nvPr>
            <p:ph sz="quarter" idx="1"/>
          </p:nvPr>
        </p:nvSpPr>
        <p:spPr>
          <a:xfrm>
            <a:off x="609600" y="1589567"/>
            <a:ext cx="4495800" cy="4572000"/>
          </a:xfrm>
        </p:spPr>
        <p:txBody>
          <a:bodyPr/>
          <a:lstStyle/>
          <a:p>
            <a:r>
              <a:rPr lang="en-US" dirty="0" smtClean="0"/>
              <a:t>President Franklin Delano Roosevelt was a strong supporter of unions, and with the Wagner Act, he insured that a federal minimum wage would be established for the first time and guaranteeing the right to collective bargaining for unions. </a:t>
            </a:r>
            <a:endParaRPr lang="en-US" dirty="0"/>
          </a:p>
        </p:txBody>
      </p:sp>
      <p:pic>
        <p:nvPicPr>
          <p:cNvPr id="5" name="Content Placeholder 4"/>
          <p:cNvPicPr>
            <a:picLocks noGrp="1" noChangeAspect="1"/>
          </p:cNvPicPr>
          <p:nvPr>
            <p:ph sz="quarter" idx="2"/>
          </p:nvPr>
        </p:nvPicPr>
        <p:blipFill>
          <a:blip r:embed="rId2" cstate="print">
            <a:extLst>
              <a:ext uri="{28A0092B-C50C-407E-A947-70E740481C1C}">
                <a14:useLocalDpi xmlns:a14="http://schemas.microsoft.com/office/drawing/2010/main" val="0"/>
              </a:ext>
            </a:extLst>
          </a:blip>
          <a:stretch>
            <a:fillRect/>
          </a:stretch>
        </p:blipFill>
        <p:spPr>
          <a:xfrm>
            <a:off x="5193266" y="1589088"/>
            <a:ext cx="3189767" cy="4572000"/>
          </a:xfrm>
        </p:spPr>
      </p:pic>
    </p:spTree>
    <p:extLst>
      <p:ext uri="{BB962C8B-B14F-4D97-AF65-F5344CB8AC3E}">
        <p14:creationId xmlns:p14="http://schemas.microsoft.com/office/powerpoint/2010/main" val="47915124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Social Security Administration</a:t>
            </a:r>
            <a:endParaRPr lang="en-US" dirty="0"/>
          </a:p>
        </p:txBody>
      </p:sp>
      <p:sp>
        <p:nvSpPr>
          <p:cNvPr id="3" name="Content Placeholder 2"/>
          <p:cNvSpPr>
            <a:spLocks noGrp="1"/>
          </p:cNvSpPr>
          <p:nvPr>
            <p:ph sz="quarter" idx="1"/>
          </p:nvPr>
        </p:nvSpPr>
        <p:spPr/>
        <p:txBody>
          <a:bodyPr>
            <a:normAutofit fontScale="85000" lnSpcReduction="10000"/>
          </a:bodyPr>
          <a:lstStyle/>
          <a:p>
            <a:pPr marL="0" indent="0">
              <a:buNone/>
            </a:pPr>
            <a:r>
              <a:rPr lang="en-US" dirty="0" smtClean="0"/>
              <a:t>Social Security was established in order to take care of some of societies most needy members: th</a:t>
            </a:r>
            <a:r>
              <a:rPr lang="en-US" dirty="0" smtClean="0"/>
              <a:t>e elderly, the blind, the disabled, and children who were underprivileged.  Pensions were distributed to all of these people, with the expectation that they would spend their monthly payments and stimulate the economy.  </a:t>
            </a:r>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974590" y="1589088"/>
            <a:ext cx="3627120" cy="4572000"/>
          </a:xfrm>
        </p:spPr>
      </p:pic>
    </p:spTree>
    <p:extLst>
      <p:ext uri="{BB962C8B-B14F-4D97-AF65-F5344CB8AC3E}">
        <p14:creationId xmlns:p14="http://schemas.microsoft.com/office/powerpoint/2010/main" val="267929234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FDR’s Supreme Court Packing Plan</a:t>
            </a:r>
            <a:endParaRPr lang="en-US" dirty="0"/>
          </a:p>
        </p:txBody>
      </p:sp>
      <p:sp>
        <p:nvSpPr>
          <p:cNvPr id="3" name="Content Placeholder 2"/>
          <p:cNvSpPr>
            <a:spLocks noGrp="1"/>
          </p:cNvSpPr>
          <p:nvPr>
            <p:ph sz="quarter" idx="1"/>
          </p:nvPr>
        </p:nvSpPr>
        <p:spPr>
          <a:xfrm>
            <a:off x="304800" y="1752600"/>
            <a:ext cx="4876800" cy="4963633"/>
          </a:xfrm>
        </p:spPr>
        <p:txBody>
          <a:bodyPr>
            <a:normAutofit fontScale="62500" lnSpcReduction="20000"/>
          </a:bodyPr>
          <a:lstStyle/>
          <a:p>
            <a:pPr marL="0" indent="0">
              <a:buNone/>
            </a:pPr>
            <a:r>
              <a:rPr lang="en-US" dirty="0"/>
              <a:t>When the Supreme Court several New Deal programs – including the Agricultural Adjustment Administration and the National Recovery Administration – as unconstitutional, Roosevelt was aghast.  He decided to try to get around the Supreme Court – and the checks and balances which define our government under the Constitution – by proposing a law to the Congress.  Roosevelt argued that he should be allowed to appoint six new Supreme Court justices, changing the size of the Supreme Court to fifteen (15) members.  He claimed he was worried that the workload of the Justices was becoming too difficult.  But Congress saw right through his plan, knowing that the real reasons he sought to add justices to the Supreme Court was to get more favorable ruling about his New Deal Programs.  He, after all, got to appoint the new justices!  The public and the two other branches of government were outraged, and the plan was quickly scrapped.</a:t>
            </a:r>
          </a:p>
          <a:p>
            <a:pPr marL="0" indent="0">
              <a:buNone/>
            </a:pPr>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5105400" y="1828800"/>
            <a:ext cx="3594668" cy="4256088"/>
          </a:xfrm>
        </p:spPr>
      </p:pic>
    </p:spTree>
    <p:extLst>
      <p:ext uri="{BB962C8B-B14F-4D97-AF65-F5344CB8AC3E}">
        <p14:creationId xmlns:p14="http://schemas.microsoft.com/office/powerpoint/2010/main" val="233523421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Political Cartoon</a:t>
            </a:r>
            <a:endParaRPr lang="en-US" dirty="0"/>
          </a:p>
        </p:txBody>
      </p:sp>
      <p:sp>
        <p:nvSpPr>
          <p:cNvPr id="3" name="Content Placeholder 2"/>
          <p:cNvSpPr>
            <a:spLocks noGrp="1"/>
          </p:cNvSpPr>
          <p:nvPr>
            <p:ph sz="quarter" idx="1"/>
          </p:nvPr>
        </p:nvSpPr>
        <p:spPr>
          <a:xfrm>
            <a:off x="457200" y="1752600"/>
            <a:ext cx="3886200" cy="4572000"/>
          </a:xfrm>
        </p:spPr>
        <p:txBody>
          <a:bodyPr>
            <a:normAutofit fontScale="85000" lnSpcReduction="20000"/>
          </a:bodyPr>
          <a:lstStyle/>
          <a:p>
            <a:pPr marL="0" indent="0">
              <a:buNone/>
            </a:pPr>
            <a:r>
              <a:rPr lang="en-US" dirty="0" smtClean="0"/>
              <a:t>This political cartoon shows President Franklin Delano Roosevelt angrily denouncing the Chief Justice over decisions which had ruled his programs unconstitutional.  When Roosevelt attempted to change the nature of the Supreme Court with his court packing plan, however, he ended up with the same result baseball players have when they argu</a:t>
            </a:r>
            <a:r>
              <a:rPr lang="en-US" dirty="0" smtClean="0"/>
              <a:t>e balls and strikes with the ump: he lost!</a:t>
            </a:r>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572000" y="1704027"/>
            <a:ext cx="4159250" cy="4647206"/>
          </a:xfrm>
        </p:spPr>
      </p:pic>
    </p:spTree>
    <p:extLst>
      <p:ext uri="{BB962C8B-B14F-4D97-AF65-F5344CB8AC3E}">
        <p14:creationId xmlns:p14="http://schemas.microsoft.com/office/powerpoint/2010/main" val="140953457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t>The Legacy of FDR’s New </a:t>
            </a:r>
            <a:r>
              <a:rPr lang="en-US" dirty="0" smtClean="0"/>
              <a:t>Deal – Accomplishments of the Policies: </a:t>
            </a:r>
            <a:endParaRPr lang="en-US" dirty="0"/>
          </a:p>
        </p:txBody>
      </p:sp>
      <p:sp>
        <p:nvSpPr>
          <p:cNvPr id="6" name="Text Placeholder 5"/>
          <p:cNvSpPr>
            <a:spLocks noGrp="1"/>
          </p:cNvSpPr>
          <p:nvPr>
            <p:ph sz="quarter" idx="1"/>
          </p:nvPr>
        </p:nvSpPr>
        <p:spPr/>
        <p:txBody>
          <a:bodyPr>
            <a:normAutofit fontScale="77500" lnSpcReduction="20000"/>
          </a:bodyPr>
          <a:lstStyle/>
          <a:p>
            <a:pPr marL="457200" indent="-457200">
              <a:buFont typeface="+mj-lt"/>
              <a:buAutoNum type="arabicPeriod"/>
            </a:pPr>
            <a:r>
              <a:rPr lang="en-US" dirty="0"/>
              <a:t>The New Deal employed millions of formerly jobless people.</a:t>
            </a:r>
          </a:p>
          <a:p>
            <a:pPr marL="457200" indent="-457200">
              <a:buFont typeface="+mj-lt"/>
              <a:buAutoNum type="arabicPeriod"/>
            </a:pPr>
            <a:r>
              <a:rPr lang="en-US" dirty="0"/>
              <a:t>The New Deal ended the nation’s banking crisis and established new rules for banking which improved financial security in the nation. </a:t>
            </a:r>
          </a:p>
          <a:p>
            <a:pPr marL="457200" indent="-457200">
              <a:buFont typeface="+mj-lt"/>
              <a:buAutoNum type="arabicPeriod"/>
            </a:pPr>
            <a:r>
              <a:rPr lang="en-US" dirty="0"/>
              <a:t>Reformed the Stock Market by establishing the Security and Exchange Commission.</a:t>
            </a:r>
          </a:p>
          <a:p>
            <a:pPr marL="457200" indent="-457200">
              <a:buFont typeface="+mj-lt"/>
              <a:buAutoNum type="arabicPeriod"/>
            </a:pPr>
            <a:r>
              <a:rPr lang="en-US" dirty="0"/>
              <a:t>Established new standards for workers and guaranteed laborers the right to negotiate through collective bargaining with their employers. </a:t>
            </a:r>
          </a:p>
          <a:p>
            <a:pPr marL="457200" indent="-457200">
              <a:buFont typeface="+mj-lt"/>
              <a:buAutoNum type="arabicPeriod"/>
            </a:pPr>
            <a:r>
              <a:rPr lang="en-US" dirty="0"/>
              <a:t>Rebuilt or established the infrastructure of the United States of America. </a:t>
            </a:r>
          </a:p>
          <a:p>
            <a:pPr marL="457200" indent="-457200">
              <a:buFont typeface="+mj-lt"/>
              <a:buAutoNum type="arabicPeriod"/>
            </a:pPr>
            <a:r>
              <a:rPr lang="en-US" dirty="0"/>
              <a:t>Restored confidence and faith in the federal government of the United States of America. </a:t>
            </a:r>
          </a:p>
          <a:p>
            <a:endParaRPr lang="en-US" dirty="0"/>
          </a:p>
        </p:txBody>
      </p:sp>
    </p:spTree>
    <p:extLst>
      <p:ext uri="{BB962C8B-B14F-4D97-AF65-F5344CB8AC3E}">
        <p14:creationId xmlns:p14="http://schemas.microsoft.com/office/powerpoint/2010/main" val="185125981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Criticisms of the New Deal</a:t>
            </a:r>
            <a:endParaRPr lang="en-US" dirty="0"/>
          </a:p>
        </p:txBody>
      </p:sp>
      <p:sp>
        <p:nvSpPr>
          <p:cNvPr id="3" name="Content Placeholder 2"/>
          <p:cNvSpPr>
            <a:spLocks noGrp="1"/>
          </p:cNvSpPr>
          <p:nvPr>
            <p:ph sz="quarter" idx="1"/>
          </p:nvPr>
        </p:nvSpPr>
        <p:spPr/>
        <p:txBody>
          <a:bodyPr>
            <a:normAutofit fontScale="85000" lnSpcReduction="20000"/>
          </a:bodyPr>
          <a:lstStyle/>
          <a:p>
            <a:r>
              <a:rPr lang="en-US" dirty="0"/>
              <a:t>The New Deal gives too much power to the Federal Government, which taxes Americans in order to fund programs like Social Security, the TVA, and the FDIC.</a:t>
            </a:r>
          </a:p>
          <a:p>
            <a:r>
              <a:rPr lang="en-US" dirty="0"/>
              <a:t>Federal deficits and deficit spending policies.  Many Americans criticized FDR’s policy of spending more money than the United States paid in taxes – with the hope that future gains would balance the budget.</a:t>
            </a:r>
          </a:p>
          <a:p>
            <a:r>
              <a:rPr lang="en-US" dirty="0"/>
              <a:t>The New Deal did not end the Great Depression.  Productivity as a result of World War II ended the economy.  Interestingly, the manufacturing jobs and heavy industrial production spurred by the war was funded entirely by…..the United States Government, which purchased all the weapons and supplies being manufactured. </a:t>
            </a:r>
          </a:p>
          <a:p>
            <a:endParaRPr lang="en-US" dirty="0"/>
          </a:p>
        </p:txBody>
      </p:sp>
    </p:spTree>
    <p:extLst>
      <p:ext uri="{BB962C8B-B14F-4D97-AF65-F5344CB8AC3E}">
        <p14:creationId xmlns:p14="http://schemas.microsoft.com/office/powerpoint/2010/main" val="30527222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Federal Reserve Failed to Act.</a:t>
            </a:r>
            <a:endParaRPr lang="en-US" dirty="0"/>
          </a:p>
        </p:txBody>
      </p:sp>
      <p:sp>
        <p:nvSpPr>
          <p:cNvPr id="5" name="Content Placeholder 4"/>
          <p:cNvSpPr>
            <a:spLocks noGrp="1"/>
          </p:cNvSpPr>
          <p:nvPr>
            <p:ph sz="quarter" idx="1"/>
          </p:nvPr>
        </p:nvSpPr>
        <p:spPr/>
        <p:txBody>
          <a:bodyPr>
            <a:normAutofit fontScale="85000" lnSpcReduction="20000"/>
          </a:bodyPr>
          <a:lstStyle/>
          <a:p>
            <a:r>
              <a:rPr lang="en-US" dirty="0" smtClean="0"/>
              <a:t>The Federal Reserve had been created by Woodrow Wilson’s administration, and it’s purpose was to act as a regulating central bank for the United States.  By setting interest rates and placing controls on currency, it could regulate the money supply and lending rates and help to manage the nation’s economy.</a:t>
            </a:r>
            <a:endParaRPr lang="en-US" dirty="0"/>
          </a:p>
        </p:txBody>
      </p:sp>
      <p:pic>
        <p:nvPicPr>
          <p:cNvPr id="7" name="Content Placeholder 6"/>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800600" y="1676400"/>
            <a:ext cx="3886200" cy="3179618"/>
          </a:xfrm>
        </p:spPr>
      </p:pic>
      <p:sp>
        <p:nvSpPr>
          <p:cNvPr id="8" name="Rounded Rectangle 7"/>
          <p:cNvSpPr/>
          <p:nvPr/>
        </p:nvSpPr>
        <p:spPr>
          <a:xfrm>
            <a:off x="4655127" y="4461164"/>
            <a:ext cx="4191000" cy="1752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smtClean="0">
                <a:solidFill>
                  <a:schemeClr val="tx1"/>
                </a:solidFill>
              </a:rPr>
              <a:t>The Federal Reserve failed to prevent the onset of the Great Depression.  It did not regulate banks adequately, allowing them to make reckless and uninsured loans to stockbrokers which ruined the economy. </a:t>
            </a:r>
            <a:endParaRPr lang="en-US" dirty="0">
              <a:solidFill>
                <a:schemeClr val="tx1"/>
              </a:solidFill>
            </a:endParaRPr>
          </a:p>
        </p:txBody>
      </p:sp>
    </p:spTree>
    <p:extLst>
      <p:ext uri="{BB962C8B-B14F-4D97-AF65-F5344CB8AC3E}">
        <p14:creationId xmlns:p14="http://schemas.microsoft.com/office/powerpoint/2010/main" val="151107250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Buying on the Margin?</a:t>
            </a:r>
            <a:endParaRPr lang="en-US" dirty="0"/>
          </a:p>
        </p:txBody>
      </p:sp>
      <p:sp>
        <p:nvSpPr>
          <p:cNvPr id="11" name="Content Placeholder 10"/>
          <p:cNvSpPr>
            <a:spLocks noGrp="1"/>
          </p:cNvSpPr>
          <p:nvPr>
            <p:ph sz="quarter" idx="1"/>
          </p:nvPr>
        </p:nvSpPr>
        <p:spPr>
          <a:xfrm>
            <a:off x="228600" y="1589566"/>
            <a:ext cx="4267200" cy="4963633"/>
          </a:xfrm>
        </p:spPr>
        <p:txBody>
          <a:bodyPr>
            <a:normAutofit fontScale="85000" lnSpcReduction="10000"/>
          </a:bodyPr>
          <a:lstStyle/>
          <a:p>
            <a:pPr marL="0" indent="0">
              <a:buNone/>
            </a:pPr>
            <a:r>
              <a:rPr lang="en-US" dirty="0" smtClean="0"/>
              <a:t>Stockbrokers who bought “on the margin” were essentially borrowing money from the bank – from your savings account – in order to invest larger amounts into certain stocks.  If they made money, it was easy enough to pay off these short term loans with the profits.  When the Stock Market Crash occurred, however, they owed ten times what they had… and stockbrokers couldn’t pay back their debts. </a:t>
            </a:r>
            <a:endParaRPr lang="en-US" dirty="0"/>
          </a:p>
        </p:txBody>
      </p:sp>
      <p:pic>
        <p:nvPicPr>
          <p:cNvPr id="13" name="Content Placeholder 12"/>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724400" y="1600200"/>
            <a:ext cx="3886200" cy="3373221"/>
          </a:xfrm>
        </p:spPr>
      </p:pic>
      <p:sp>
        <p:nvSpPr>
          <p:cNvPr id="14" name="Rounded Rectangle 13"/>
          <p:cNvSpPr/>
          <p:nvPr/>
        </p:nvSpPr>
        <p:spPr>
          <a:xfrm>
            <a:off x="4648200" y="4724400"/>
            <a:ext cx="4267200" cy="1752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smtClean="0">
                <a:solidFill>
                  <a:schemeClr val="tx1"/>
                </a:solidFill>
              </a:rPr>
              <a:t>Many people were blamed for starting the Great Depression.  But savings account holders could justifiably blame stockbrokers – and reckless bankers – for squandering their hard earned money. </a:t>
            </a:r>
            <a:endParaRPr lang="en-US" dirty="0">
              <a:solidFill>
                <a:schemeClr val="tx1"/>
              </a:solidFill>
            </a:endParaRPr>
          </a:p>
        </p:txBody>
      </p:sp>
    </p:spTree>
    <p:extLst>
      <p:ext uri="{BB962C8B-B14F-4D97-AF65-F5344CB8AC3E}">
        <p14:creationId xmlns:p14="http://schemas.microsoft.com/office/powerpoint/2010/main" val="141710183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Bank Failures in the 1920s</a:t>
            </a:r>
            <a:endParaRPr lang="en-US" dirty="0"/>
          </a:p>
        </p:txBody>
      </p:sp>
      <p:sp>
        <p:nvSpPr>
          <p:cNvPr id="3" name="Content Placeholder 2"/>
          <p:cNvSpPr>
            <a:spLocks noGrp="1"/>
          </p:cNvSpPr>
          <p:nvPr>
            <p:ph sz="quarter" idx="1"/>
          </p:nvPr>
        </p:nvSpPr>
        <p:spPr/>
        <p:txBody>
          <a:bodyPr>
            <a:normAutofit lnSpcReduction="10000"/>
          </a:bodyPr>
          <a:lstStyle/>
          <a:p>
            <a:r>
              <a:rPr lang="en-US" dirty="0" smtClean="0"/>
              <a:t>As word got out that savings accounts were not secure, and that banks were in jeopardy of closing, a run on the banks took place. </a:t>
            </a:r>
          </a:p>
          <a:p>
            <a:r>
              <a:rPr lang="en-US" dirty="0" smtClean="0"/>
              <a:t>Account holders withdrew all of their savings, first come, first serve. </a:t>
            </a:r>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724400" y="1676400"/>
            <a:ext cx="3886200" cy="3011805"/>
          </a:xfrm>
        </p:spPr>
      </p:pic>
      <p:sp>
        <p:nvSpPr>
          <p:cNvPr id="6" name="Rounded Rectangle 5"/>
          <p:cNvSpPr/>
          <p:nvPr/>
        </p:nvSpPr>
        <p:spPr>
          <a:xfrm>
            <a:off x="4572000" y="4592782"/>
            <a:ext cx="4191000" cy="1981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smtClean="0">
                <a:solidFill>
                  <a:schemeClr val="tx1"/>
                </a:solidFill>
              </a:rPr>
              <a:t>Banks gave out money to account holders for as long as they could; however, the amount of money held in reserve was a small percentage of investments.  When the money ran out, many savings account holders were left empty-handed. </a:t>
            </a:r>
            <a:endParaRPr lang="en-US" dirty="0">
              <a:solidFill>
                <a:schemeClr val="tx1"/>
              </a:solidFill>
            </a:endParaRPr>
          </a:p>
        </p:txBody>
      </p:sp>
    </p:spTree>
    <p:extLst>
      <p:ext uri="{BB962C8B-B14F-4D97-AF65-F5344CB8AC3E}">
        <p14:creationId xmlns:p14="http://schemas.microsoft.com/office/powerpoint/2010/main" val="4024484975"/>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Median">
  <a:themeElements>
    <a:clrScheme name="Austin">
      <a:dk1>
        <a:sysClr val="windowText" lastClr="000000"/>
      </a:dk1>
      <a:lt1>
        <a:sysClr val="window" lastClr="FFFFFF"/>
      </a:lt1>
      <a:dk2>
        <a:srgbClr val="3E3D2D"/>
      </a:dk2>
      <a:lt2>
        <a:srgbClr val="CAF278"/>
      </a:lt2>
      <a:accent1>
        <a:srgbClr val="94C600"/>
      </a:accent1>
      <a:accent2>
        <a:srgbClr val="71685A"/>
      </a:accent2>
      <a:accent3>
        <a:srgbClr val="FF6700"/>
      </a:accent3>
      <a:accent4>
        <a:srgbClr val="909465"/>
      </a:accent4>
      <a:accent5>
        <a:srgbClr val="956B43"/>
      </a:accent5>
      <a:accent6>
        <a:srgbClr val="FEA022"/>
      </a:accent6>
      <a:hlink>
        <a:srgbClr val="E68200"/>
      </a:hlink>
      <a:folHlink>
        <a:srgbClr val="FFA94A"/>
      </a:folHlink>
    </a:clrScheme>
    <a:fontScheme name="Me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Median</Template>
  <TotalTime>1448</TotalTime>
  <Words>4294</Words>
  <Application>Microsoft Office PowerPoint</Application>
  <PresentationFormat>On-screen Show (4:3)</PresentationFormat>
  <Paragraphs>165</Paragraphs>
  <Slides>66</Slides>
  <Notes>0</Notes>
  <HiddenSlides>0</HiddenSlides>
  <MMClips>0</MMClips>
  <ScaleCrop>false</ScaleCrop>
  <HeadingPairs>
    <vt:vector size="4" baseType="variant">
      <vt:variant>
        <vt:lpstr>Theme</vt:lpstr>
      </vt:variant>
      <vt:variant>
        <vt:i4>1</vt:i4>
      </vt:variant>
      <vt:variant>
        <vt:lpstr>Slide Titles</vt:lpstr>
      </vt:variant>
      <vt:variant>
        <vt:i4>66</vt:i4>
      </vt:variant>
    </vt:vector>
  </HeadingPairs>
  <TitlesOfParts>
    <vt:vector size="67" baseType="lpstr">
      <vt:lpstr>Median</vt:lpstr>
      <vt:lpstr> The Great Depression and FDR’s New Deal </vt:lpstr>
      <vt:lpstr>Causes of the Great Crash of 1929</vt:lpstr>
      <vt:lpstr>Over Speculation: Buying “On the Margin”, a 1920s Tradition on Wall St.</vt:lpstr>
      <vt:lpstr>The Over Extension of Credit</vt:lpstr>
      <vt:lpstr>The Stock Market Crash of 1929</vt:lpstr>
      <vt:lpstr>Business Failures Lead to Bankruptcy.</vt:lpstr>
      <vt:lpstr>The Federal Reserve Failed to Act.</vt:lpstr>
      <vt:lpstr>Buying on the Margin?</vt:lpstr>
      <vt:lpstr>Bank Failures in the 1920s</vt:lpstr>
      <vt:lpstr>Over 9,000 Banks Failed by 1933.</vt:lpstr>
      <vt:lpstr>High Tariffs Strangled World Trade</vt:lpstr>
      <vt:lpstr>Impacts of the Great Depression</vt:lpstr>
      <vt:lpstr>Unemployment and Homelessness</vt:lpstr>
      <vt:lpstr>Hoovervilles</vt:lpstr>
      <vt:lpstr>Collapse of Banking and Finance</vt:lpstr>
      <vt:lpstr>Decline in Demand for Goods</vt:lpstr>
      <vt:lpstr>Farming Failures and Migration</vt:lpstr>
      <vt:lpstr>The Dust Bowl – American Migrants</vt:lpstr>
      <vt:lpstr>FDR and The New Deal</vt:lpstr>
      <vt:lpstr>The New Deal Changes the Role of Government in the United States. </vt:lpstr>
      <vt:lpstr>FDR Rallied a Fearful Nation, 1933</vt:lpstr>
      <vt:lpstr>Direct Relief and Employment </vt:lpstr>
      <vt:lpstr>Recovery Programs to Bring the Nation Out of Economic Depression</vt:lpstr>
      <vt:lpstr>Reforms to the Banking Industry</vt:lpstr>
      <vt:lpstr>Labor Unions Gain Strength</vt:lpstr>
      <vt:lpstr>The Social Security Administration</vt:lpstr>
      <vt:lpstr>The New Deal’s Legacy</vt:lpstr>
      <vt:lpstr>Textbook Answers on the New Deal</vt:lpstr>
      <vt:lpstr>“Buying on the Margin”</vt:lpstr>
      <vt:lpstr>Speculation </vt:lpstr>
      <vt:lpstr>October 29th, 1929: “Black Tuesday” </vt:lpstr>
      <vt:lpstr>Bank Runs and 9,000 Failed Banks</vt:lpstr>
      <vt:lpstr>The Hawley-Smoot Tariff Law</vt:lpstr>
      <vt:lpstr>The Dust Bowl</vt:lpstr>
      <vt:lpstr>The Dust Bowl - Images</vt:lpstr>
      <vt:lpstr>The Dust Bowl - Images</vt:lpstr>
      <vt:lpstr>The Dust Bowl - Images</vt:lpstr>
      <vt:lpstr>The Dust Bowl – Images</vt:lpstr>
      <vt:lpstr>The Dust Bowl – Images</vt:lpstr>
      <vt:lpstr>John Steinbeck’s The Grapes of Wrath</vt:lpstr>
      <vt:lpstr>“Rugged Individualism”</vt:lpstr>
      <vt:lpstr>Hoover’s Reconstruction Finance Corporation, Too Little, Too Late…</vt:lpstr>
      <vt:lpstr>The Bonus Army: Hoover, Why? </vt:lpstr>
      <vt:lpstr>FDR’s Plan: The New Deal</vt:lpstr>
      <vt:lpstr>“Fireside Chats” – FDR on the Radio</vt:lpstr>
      <vt:lpstr>Security and Exchange Commission (SEC)</vt:lpstr>
      <vt:lpstr>Federal Deposit Insurance Corporation (FDIC)</vt:lpstr>
      <vt:lpstr>Agricultural Adjustment Administration (AAA)</vt:lpstr>
      <vt:lpstr>The Tennessee Valley Authority</vt:lpstr>
      <vt:lpstr>National Recovery Administration </vt:lpstr>
      <vt:lpstr>Civilian Conservation Corps (CCC)</vt:lpstr>
      <vt:lpstr>Federal Emergency Relief Administration (FERA)</vt:lpstr>
      <vt:lpstr>PWA: Public Works Administration</vt:lpstr>
      <vt:lpstr>CWA: Civil Works Administration</vt:lpstr>
      <vt:lpstr>Works Progress Administration (WPA)</vt:lpstr>
      <vt:lpstr>“Deficit Spending” to End the Depression?</vt:lpstr>
      <vt:lpstr>Huey Long: The Kingfisher</vt:lpstr>
      <vt:lpstr>Father Charles Coughlin</vt:lpstr>
      <vt:lpstr>Dr. Frances Townsend</vt:lpstr>
      <vt:lpstr>Enter the Supreme Court…</vt:lpstr>
      <vt:lpstr>The Wagner Act - NLRB </vt:lpstr>
      <vt:lpstr>The Social Security Administration</vt:lpstr>
      <vt:lpstr>FDR’s Supreme Court Packing Plan</vt:lpstr>
      <vt:lpstr>The Political Cartoon</vt:lpstr>
      <vt:lpstr>The Legacy of FDR’s New Deal – Accomplishments of the Policies: </vt:lpstr>
      <vt:lpstr>Criticisms of the New Deal</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From Boom to Bust: The Roaring Twenties &amp;  The Great Depression</dc:title>
  <dc:creator>Adam</dc:creator>
  <cp:lastModifiedBy>Adam</cp:lastModifiedBy>
  <cp:revision>39</cp:revision>
  <dcterms:created xsi:type="dcterms:W3CDTF">2014-03-13T23:49:10Z</dcterms:created>
  <dcterms:modified xsi:type="dcterms:W3CDTF">2016-05-05T03:19:44Z</dcterms:modified>
</cp:coreProperties>
</file>